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handoutMasterIdLst>
    <p:handoutMasterId r:id="rId107"/>
  </p:handoutMasterIdLst>
  <p:sldIdLst>
    <p:sldId id="750" r:id="rId2"/>
    <p:sldId id="570" r:id="rId3"/>
    <p:sldId id="768" r:id="rId4"/>
    <p:sldId id="780" r:id="rId5"/>
    <p:sldId id="781" r:id="rId6"/>
    <p:sldId id="782" r:id="rId7"/>
    <p:sldId id="770" r:id="rId8"/>
    <p:sldId id="783" r:id="rId9"/>
    <p:sldId id="771" r:id="rId10"/>
    <p:sldId id="714" r:id="rId11"/>
    <p:sldId id="767" r:id="rId12"/>
    <p:sldId id="661" r:id="rId13"/>
    <p:sldId id="726" r:id="rId14"/>
    <p:sldId id="757" r:id="rId15"/>
    <p:sldId id="731" r:id="rId16"/>
    <p:sldId id="716" r:id="rId17"/>
    <p:sldId id="784" r:id="rId18"/>
    <p:sldId id="717" r:id="rId19"/>
    <p:sldId id="755" r:id="rId20"/>
    <p:sldId id="711" r:id="rId21"/>
    <p:sldId id="748" r:id="rId22"/>
    <p:sldId id="814" r:id="rId23"/>
    <p:sldId id="815" r:id="rId24"/>
    <p:sldId id="816" r:id="rId25"/>
    <p:sldId id="817" r:id="rId26"/>
    <p:sldId id="818" r:id="rId27"/>
    <p:sldId id="819" r:id="rId28"/>
    <p:sldId id="820" r:id="rId29"/>
    <p:sldId id="821" r:id="rId30"/>
    <p:sldId id="822" r:id="rId31"/>
    <p:sldId id="823" r:id="rId32"/>
    <p:sldId id="758" r:id="rId33"/>
    <p:sldId id="759" r:id="rId34"/>
    <p:sldId id="720" r:id="rId35"/>
    <p:sldId id="785" r:id="rId36"/>
    <p:sldId id="786" r:id="rId37"/>
    <p:sldId id="787" r:id="rId38"/>
    <p:sldId id="788" r:id="rId39"/>
    <p:sldId id="789" r:id="rId40"/>
    <p:sldId id="790" r:id="rId41"/>
    <p:sldId id="791" r:id="rId42"/>
    <p:sldId id="792" r:id="rId43"/>
    <p:sldId id="793" r:id="rId44"/>
    <p:sldId id="794" r:id="rId45"/>
    <p:sldId id="795" r:id="rId46"/>
    <p:sldId id="796" r:id="rId47"/>
    <p:sldId id="797" r:id="rId48"/>
    <p:sldId id="798" r:id="rId49"/>
    <p:sldId id="799" r:id="rId50"/>
    <p:sldId id="800" r:id="rId51"/>
    <p:sldId id="801" r:id="rId52"/>
    <p:sldId id="802" r:id="rId53"/>
    <p:sldId id="803" r:id="rId54"/>
    <p:sldId id="804" r:id="rId55"/>
    <p:sldId id="805" r:id="rId56"/>
    <p:sldId id="806" r:id="rId57"/>
    <p:sldId id="807" r:id="rId58"/>
    <p:sldId id="808" r:id="rId59"/>
    <p:sldId id="809" r:id="rId60"/>
    <p:sldId id="810" r:id="rId61"/>
    <p:sldId id="722" r:id="rId62"/>
    <p:sldId id="847" r:id="rId63"/>
    <p:sldId id="740" r:id="rId64"/>
    <p:sldId id="760" r:id="rId65"/>
    <p:sldId id="749" r:id="rId66"/>
    <p:sldId id="741" r:id="rId67"/>
    <p:sldId id="824" r:id="rId68"/>
    <p:sldId id="826" r:id="rId69"/>
    <p:sldId id="827" r:id="rId70"/>
    <p:sldId id="828" r:id="rId71"/>
    <p:sldId id="829" r:id="rId72"/>
    <p:sldId id="830" r:id="rId73"/>
    <p:sldId id="831" r:id="rId74"/>
    <p:sldId id="832" r:id="rId75"/>
    <p:sldId id="833" r:id="rId76"/>
    <p:sldId id="834" r:id="rId77"/>
    <p:sldId id="835" r:id="rId78"/>
    <p:sldId id="836" r:id="rId79"/>
    <p:sldId id="837" r:id="rId80"/>
    <p:sldId id="838" r:id="rId81"/>
    <p:sldId id="839" r:id="rId82"/>
    <p:sldId id="840" r:id="rId83"/>
    <p:sldId id="841" r:id="rId84"/>
    <p:sldId id="761" r:id="rId85"/>
    <p:sldId id="766" r:id="rId86"/>
    <p:sldId id="753" r:id="rId87"/>
    <p:sldId id="715" r:id="rId88"/>
    <p:sldId id="728" r:id="rId89"/>
    <p:sldId id="762" r:id="rId90"/>
    <p:sldId id="763" r:id="rId91"/>
    <p:sldId id="764" r:id="rId92"/>
    <p:sldId id="765" r:id="rId93"/>
    <p:sldId id="843" r:id="rId94"/>
    <p:sldId id="842" r:id="rId95"/>
    <p:sldId id="844" r:id="rId96"/>
    <p:sldId id="845" r:id="rId97"/>
    <p:sldId id="846" r:id="rId98"/>
    <p:sldId id="719" r:id="rId99"/>
    <p:sldId id="848" r:id="rId100"/>
    <p:sldId id="756" r:id="rId101"/>
    <p:sldId id="850" r:id="rId102"/>
    <p:sldId id="851" r:id="rId103"/>
    <p:sldId id="849" r:id="rId104"/>
    <p:sldId id="730" r:id="rId105"/>
  </p:sldIdLst>
  <p:sldSz cx="12188825" cy="6858000"/>
  <p:notesSz cx="6858000" cy="9144000"/>
  <p:custDataLst>
    <p:tags r:id="rId10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4E4"/>
    <a:srgbClr val="018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4" autoAdjust="0"/>
    <p:restoredTop sz="84022" autoAdjust="0"/>
  </p:normalViewPr>
  <p:slideViewPr>
    <p:cSldViewPr snapToGrid="0">
      <p:cViewPr varScale="1">
        <p:scale>
          <a:sx n="53" d="100"/>
          <a:sy n="53" d="100"/>
        </p:scale>
        <p:origin x="868" y="32"/>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7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2/20/2020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docker.com/engine/reference/glossary/#/contain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docker.com/engine/reference/glossary/#/dock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607666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00306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93326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65757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10104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1971068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3087757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34921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1227591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267859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284152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All of this is part of a transformation of technologies along a number of fronts, and is the basis for modern agile application development.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a:t>
            </a:fld>
            <a:endParaRPr lang="uk-UA" dirty="0"/>
          </a:p>
        </p:txBody>
      </p:sp>
    </p:spTree>
    <p:extLst>
      <p:ext uri="{BB962C8B-B14F-4D97-AF65-F5344CB8AC3E}">
        <p14:creationId xmlns:p14="http://schemas.microsoft.com/office/powerpoint/2010/main" val="910211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427920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32</a:t>
            </a:fld>
            <a:endParaRPr lang="en-IN" dirty="0"/>
          </a:p>
        </p:txBody>
      </p:sp>
    </p:spTree>
    <p:extLst>
      <p:ext uri="{BB962C8B-B14F-4D97-AF65-F5344CB8AC3E}">
        <p14:creationId xmlns:p14="http://schemas.microsoft.com/office/powerpoint/2010/main" val="178020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1932112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66</a:t>
            </a:fld>
            <a:endParaRPr lang="en-IN" dirty="0"/>
          </a:p>
        </p:txBody>
      </p:sp>
    </p:spTree>
    <p:extLst>
      <p:ext uri="{BB962C8B-B14F-4D97-AF65-F5344CB8AC3E}">
        <p14:creationId xmlns:p14="http://schemas.microsoft.com/office/powerpoint/2010/main" val="3976668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67</a:t>
            </a:fld>
            <a:endParaRPr lang="en-IN" dirty="0"/>
          </a:p>
        </p:txBody>
      </p:sp>
    </p:spTree>
    <p:extLst>
      <p:ext uri="{BB962C8B-B14F-4D97-AF65-F5344CB8AC3E}">
        <p14:creationId xmlns:p14="http://schemas.microsoft.com/office/powerpoint/2010/main" val="337629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68</a:t>
            </a:fld>
            <a:endParaRPr lang="en-IN" dirty="0"/>
          </a:p>
        </p:txBody>
      </p:sp>
    </p:spTree>
    <p:extLst>
      <p:ext uri="{BB962C8B-B14F-4D97-AF65-F5344CB8AC3E}">
        <p14:creationId xmlns:p14="http://schemas.microsoft.com/office/powerpoint/2010/main" val="291544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69</a:t>
            </a:fld>
            <a:endParaRPr lang="en-IN" dirty="0"/>
          </a:p>
        </p:txBody>
      </p:sp>
    </p:spTree>
    <p:extLst>
      <p:ext uri="{BB962C8B-B14F-4D97-AF65-F5344CB8AC3E}">
        <p14:creationId xmlns:p14="http://schemas.microsoft.com/office/powerpoint/2010/main" val="1056876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70</a:t>
            </a:fld>
            <a:endParaRPr lang="en-IN" dirty="0"/>
          </a:p>
        </p:txBody>
      </p:sp>
    </p:spTree>
    <p:extLst>
      <p:ext uri="{BB962C8B-B14F-4D97-AF65-F5344CB8AC3E}">
        <p14:creationId xmlns:p14="http://schemas.microsoft.com/office/powerpoint/2010/main" val="1910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71</a:t>
            </a:fld>
            <a:endParaRPr lang="en-IN" dirty="0"/>
          </a:p>
        </p:txBody>
      </p:sp>
    </p:spTree>
    <p:extLst>
      <p:ext uri="{BB962C8B-B14F-4D97-AF65-F5344CB8AC3E}">
        <p14:creationId xmlns:p14="http://schemas.microsoft.com/office/powerpoint/2010/main" val="3820196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72</a:t>
            </a:fld>
            <a:endParaRPr lang="en-IN" dirty="0"/>
          </a:p>
        </p:txBody>
      </p:sp>
    </p:spTree>
    <p:extLst>
      <p:ext uri="{BB962C8B-B14F-4D97-AF65-F5344CB8AC3E}">
        <p14:creationId xmlns:p14="http://schemas.microsoft.com/office/powerpoint/2010/main" val="240370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0" i="0" kern="1200" dirty="0">
                <a:solidFill>
                  <a:schemeClr val="tx1"/>
                </a:solidFill>
                <a:effectLst/>
                <a:latin typeface="+mn-lt"/>
                <a:ea typeface="+mn-ea"/>
                <a:cs typeface="+mn-cs"/>
              </a:rPr>
              <a:t>Now, let's look at how a virtual machine (VM) is different from a container.</a:t>
            </a:r>
          </a:p>
          <a:p>
            <a:r>
              <a:rPr lang="en-US" sz="1100" b="0" i="0" kern="1200" dirty="0">
                <a:solidFill>
                  <a:schemeClr val="tx1"/>
                </a:solidFill>
                <a:effectLst/>
                <a:latin typeface="+mn-lt"/>
                <a:ea typeface="+mn-ea"/>
                <a:cs typeface="+mn-cs"/>
              </a:rPr>
              <a:t>While containers may sound like a VM, the two are distinct technologies. With VMs each virtual machine includes the application, the necessary binaries and libraries and the </a:t>
            </a:r>
            <a:r>
              <a:rPr lang="en-US" sz="1100" b="1" i="0" kern="1200" dirty="0">
                <a:solidFill>
                  <a:schemeClr val="tx1"/>
                </a:solidFill>
                <a:effectLst/>
                <a:latin typeface="+mn-lt"/>
                <a:ea typeface="+mn-ea"/>
                <a:cs typeface="+mn-cs"/>
              </a:rPr>
              <a:t>entire guest operating system.</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Whereas, Containers include the application, all of its dependencies, but share the kernel with other containers and are not tied to any specific infrastructure, other than having the Docker engine installed on its host – allowing containers to run on almost any computer, infrastructure and cloud.</a:t>
            </a:r>
          </a:p>
          <a:p>
            <a:pPr lvl="0" rtl="0">
              <a:spcBef>
                <a:spcPts val="0"/>
              </a:spcBef>
              <a:buNone/>
            </a:pPr>
            <a:endParaRPr lang="en-US" dirty="0"/>
          </a:p>
          <a:p>
            <a:pPr lvl="0" rtl="0">
              <a:spcBef>
                <a:spcPts val="0"/>
              </a:spcBef>
              <a:buNone/>
            </a:pPr>
            <a:r>
              <a:rPr lang="en-US" sz="1100" b="0" i="1" kern="1200" dirty="0">
                <a:solidFill>
                  <a:schemeClr val="tx1"/>
                </a:solidFill>
                <a:effectLst/>
                <a:latin typeface="+mn-lt"/>
                <a:ea typeface="+mn-ea"/>
                <a:cs typeface="+mn-cs"/>
              </a:rPr>
              <a:t>Note - at this time, Windows and Linux containers require that they run on their respective kernel base, therefore, Windows containers cannot run on Linux hosts and vice versa.</a:t>
            </a:r>
            <a:endParaRPr dirty="0"/>
          </a:p>
        </p:txBody>
      </p:sp>
    </p:spTree>
    <p:extLst>
      <p:ext uri="{BB962C8B-B14F-4D97-AF65-F5344CB8AC3E}">
        <p14:creationId xmlns:p14="http://schemas.microsoft.com/office/powerpoint/2010/main" val="4248669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73</a:t>
            </a:fld>
            <a:endParaRPr lang="en-IN" dirty="0"/>
          </a:p>
        </p:txBody>
      </p:sp>
    </p:spTree>
    <p:extLst>
      <p:ext uri="{BB962C8B-B14F-4D97-AF65-F5344CB8AC3E}">
        <p14:creationId xmlns:p14="http://schemas.microsoft.com/office/powerpoint/2010/main" val="1575508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74</a:t>
            </a:fld>
            <a:endParaRPr lang="en-IN" dirty="0"/>
          </a:p>
        </p:txBody>
      </p:sp>
    </p:spTree>
    <p:extLst>
      <p:ext uri="{BB962C8B-B14F-4D97-AF65-F5344CB8AC3E}">
        <p14:creationId xmlns:p14="http://schemas.microsoft.com/office/powerpoint/2010/main" val="511303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75</a:t>
            </a:fld>
            <a:endParaRPr lang="en-IN" dirty="0"/>
          </a:p>
        </p:txBody>
      </p:sp>
    </p:spTree>
    <p:extLst>
      <p:ext uri="{BB962C8B-B14F-4D97-AF65-F5344CB8AC3E}">
        <p14:creationId xmlns:p14="http://schemas.microsoft.com/office/powerpoint/2010/main" val="3634561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76</a:t>
            </a:fld>
            <a:endParaRPr lang="en-IN" dirty="0"/>
          </a:p>
        </p:txBody>
      </p:sp>
    </p:spTree>
    <p:extLst>
      <p:ext uri="{BB962C8B-B14F-4D97-AF65-F5344CB8AC3E}">
        <p14:creationId xmlns:p14="http://schemas.microsoft.com/office/powerpoint/2010/main" val="4021823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77</a:t>
            </a:fld>
            <a:endParaRPr lang="en-IN" dirty="0"/>
          </a:p>
        </p:txBody>
      </p:sp>
    </p:spTree>
    <p:extLst>
      <p:ext uri="{BB962C8B-B14F-4D97-AF65-F5344CB8AC3E}">
        <p14:creationId xmlns:p14="http://schemas.microsoft.com/office/powerpoint/2010/main" val="3270769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78</a:t>
            </a:fld>
            <a:endParaRPr lang="en-IN" dirty="0"/>
          </a:p>
        </p:txBody>
      </p:sp>
    </p:spTree>
    <p:extLst>
      <p:ext uri="{BB962C8B-B14F-4D97-AF65-F5344CB8AC3E}">
        <p14:creationId xmlns:p14="http://schemas.microsoft.com/office/powerpoint/2010/main" val="1591494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79</a:t>
            </a:fld>
            <a:endParaRPr lang="en-IN" dirty="0"/>
          </a:p>
        </p:txBody>
      </p:sp>
    </p:spTree>
    <p:extLst>
      <p:ext uri="{BB962C8B-B14F-4D97-AF65-F5344CB8AC3E}">
        <p14:creationId xmlns:p14="http://schemas.microsoft.com/office/powerpoint/2010/main" val="2806410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80</a:t>
            </a:fld>
            <a:endParaRPr lang="en-IN" dirty="0"/>
          </a:p>
        </p:txBody>
      </p:sp>
    </p:spTree>
    <p:extLst>
      <p:ext uri="{BB962C8B-B14F-4D97-AF65-F5344CB8AC3E}">
        <p14:creationId xmlns:p14="http://schemas.microsoft.com/office/powerpoint/2010/main" val="721811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81</a:t>
            </a:fld>
            <a:endParaRPr lang="en-IN" dirty="0"/>
          </a:p>
        </p:txBody>
      </p:sp>
    </p:spTree>
    <p:extLst>
      <p:ext uri="{BB962C8B-B14F-4D97-AF65-F5344CB8AC3E}">
        <p14:creationId xmlns:p14="http://schemas.microsoft.com/office/powerpoint/2010/main" val="589796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82</a:t>
            </a:fld>
            <a:endParaRPr lang="en-IN" dirty="0"/>
          </a:p>
        </p:txBody>
      </p:sp>
    </p:spTree>
    <p:extLst>
      <p:ext uri="{BB962C8B-B14F-4D97-AF65-F5344CB8AC3E}">
        <p14:creationId xmlns:p14="http://schemas.microsoft.com/office/powerpoint/2010/main" val="155134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2063027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83</a:t>
            </a:fld>
            <a:endParaRPr lang="en-IN" dirty="0"/>
          </a:p>
        </p:txBody>
      </p:sp>
    </p:spTree>
    <p:extLst>
      <p:ext uri="{BB962C8B-B14F-4D97-AF65-F5344CB8AC3E}">
        <p14:creationId xmlns:p14="http://schemas.microsoft.com/office/powerpoint/2010/main" val="2027316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84</a:t>
            </a:fld>
            <a:endParaRPr lang="en-IN" dirty="0"/>
          </a:p>
        </p:txBody>
      </p:sp>
    </p:spTree>
    <p:extLst>
      <p:ext uri="{BB962C8B-B14F-4D97-AF65-F5344CB8AC3E}">
        <p14:creationId xmlns:p14="http://schemas.microsoft.com/office/powerpoint/2010/main" val="243987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dirty="0"/>
              <a:t>FROM </a:t>
            </a:r>
            <a:r>
              <a:rPr lang="en-US" sz="1100" dirty="0" err="1"/>
              <a:t>nginx</a:t>
            </a:r>
            <a:endParaRPr lang="en-US" sz="110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RUN echo “***” &gt; </a:t>
            </a:r>
            <a:r>
              <a:rPr lang="en-US" sz="1100" dirty="0"/>
              <a:t>/</a:t>
            </a:r>
            <a:r>
              <a:rPr lang="en-US" sz="1100" dirty="0" err="1"/>
              <a:t>usr</a:t>
            </a:r>
            <a:r>
              <a:rPr lang="en-US" sz="1100" dirty="0"/>
              <a:t>/share/</a:t>
            </a:r>
            <a:r>
              <a:rPr lang="en-US" sz="1100" dirty="0" err="1"/>
              <a:t>nginx</a:t>
            </a:r>
            <a:r>
              <a:rPr lang="en-US" sz="1100" dirty="0"/>
              <a:t>/html/index.html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85</a:t>
            </a:fld>
            <a:endParaRPr lang="en-US" dirty="0"/>
          </a:p>
        </p:txBody>
      </p:sp>
    </p:spTree>
    <p:extLst>
      <p:ext uri="{BB962C8B-B14F-4D97-AF65-F5344CB8AC3E}">
        <p14:creationId xmlns:p14="http://schemas.microsoft.com/office/powerpoint/2010/main" val="3430129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87</a:t>
            </a:fld>
            <a:endParaRPr lang="uk-UA" dirty="0"/>
          </a:p>
        </p:txBody>
      </p:sp>
    </p:spTree>
    <p:extLst>
      <p:ext uri="{BB962C8B-B14F-4D97-AF65-F5344CB8AC3E}">
        <p14:creationId xmlns:p14="http://schemas.microsoft.com/office/powerpoint/2010/main" val="4154024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88</a:t>
            </a:fld>
            <a:endParaRPr lang="en-US" dirty="0"/>
          </a:p>
        </p:txBody>
      </p:sp>
    </p:spTree>
    <p:extLst>
      <p:ext uri="{BB962C8B-B14F-4D97-AF65-F5344CB8AC3E}">
        <p14:creationId xmlns:p14="http://schemas.microsoft.com/office/powerpoint/2010/main" val="3433015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89</a:t>
            </a:fld>
            <a:endParaRPr lang="en-US" dirty="0"/>
          </a:p>
        </p:txBody>
      </p:sp>
    </p:spTree>
    <p:extLst>
      <p:ext uri="{BB962C8B-B14F-4D97-AF65-F5344CB8AC3E}">
        <p14:creationId xmlns:p14="http://schemas.microsoft.com/office/powerpoint/2010/main" val="283178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90</a:t>
            </a:fld>
            <a:endParaRPr lang="en-IN" dirty="0"/>
          </a:p>
        </p:txBody>
      </p:sp>
    </p:spTree>
    <p:extLst>
      <p:ext uri="{BB962C8B-B14F-4D97-AF65-F5344CB8AC3E}">
        <p14:creationId xmlns:p14="http://schemas.microsoft.com/office/powerpoint/2010/main" val="420541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91</a:t>
            </a:fld>
            <a:endParaRPr lang="en-IN" dirty="0"/>
          </a:p>
        </p:txBody>
      </p:sp>
    </p:spTree>
    <p:extLst>
      <p:ext uri="{BB962C8B-B14F-4D97-AF65-F5344CB8AC3E}">
        <p14:creationId xmlns:p14="http://schemas.microsoft.com/office/powerpoint/2010/main" val="3049772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92</a:t>
            </a:fld>
            <a:endParaRPr lang="en-IN" dirty="0"/>
          </a:p>
        </p:txBody>
      </p:sp>
    </p:spTree>
    <p:extLst>
      <p:ext uri="{BB962C8B-B14F-4D97-AF65-F5344CB8AC3E}">
        <p14:creationId xmlns:p14="http://schemas.microsoft.com/office/powerpoint/2010/main" val="1584991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93</a:t>
            </a:fld>
            <a:endParaRPr lang="en-IN" dirty="0"/>
          </a:p>
        </p:txBody>
      </p:sp>
    </p:spTree>
    <p:extLst>
      <p:ext uri="{BB962C8B-B14F-4D97-AF65-F5344CB8AC3E}">
        <p14:creationId xmlns:p14="http://schemas.microsoft.com/office/powerpoint/2010/main" val="1295740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2491125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94</a:t>
            </a:fld>
            <a:endParaRPr lang="en-IN" dirty="0"/>
          </a:p>
        </p:txBody>
      </p:sp>
    </p:spTree>
    <p:extLst>
      <p:ext uri="{BB962C8B-B14F-4D97-AF65-F5344CB8AC3E}">
        <p14:creationId xmlns:p14="http://schemas.microsoft.com/office/powerpoint/2010/main" val="1927950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95</a:t>
            </a:fld>
            <a:endParaRPr lang="en-IN" dirty="0"/>
          </a:p>
        </p:txBody>
      </p:sp>
    </p:spTree>
    <p:extLst>
      <p:ext uri="{BB962C8B-B14F-4D97-AF65-F5344CB8AC3E}">
        <p14:creationId xmlns:p14="http://schemas.microsoft.com/office/powerpoint/2010/main" val="39152238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96</a:t>
            </a:fld>
            <a:endParaRPr lang="en-IN" dirty="0"/>
          </a:p>
        </p:txBody>
      </p:sp>
    </p:spTree>
    <p:extLst>
      <p:ext uri="{BB962C8B-B14F-4D97-AF65-F5344CB8AC3E}">
        <p14:creationId xmlns:p14="http://schemas.microsoft.com/office/powerpoint/2010/main" val="2914997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97</a:t>
            </a:fld>
            <a:endParaRPr lang="en-IN" dirty="0"/>
          </a:p>
        </p:txBody>
      </p:sp>
    </p:spTree>
    <p:extLst>
      <p:ext uri="{BB962C8B-B14F-4D97-AF65-F5344CB8AC3E}">
        <p14:creationId xmlns:p14="http://schemas.microsoft.com/office/powerpoint/2010/main" val="4135536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100</a:t>
            </a:fld>
            <a:endParaRPr lang="en-US" dirty="0"/>
          </a:p>
        </p:txBody>
      </p:sp>
    </p:spTree>
    <p:extLst>
      <p:ext uri="{BB962C8B-B14F-4D97-AF65-F5344CB8AC3E}">
        <p14:creationId xmlns:p14="http://schemas.microsoft.com/office/powerpoint/2010/main" val="17415550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101</a:t>
            </a:fld>
            <a:endParaRPr lang="en-US" dirty="0"/>
          </a:p>
        </p:txBody>
      </p:sp>
    </p:spTree>
    <p:extLst>
      <p:ext uri="{BB962C8B-B14F-4D97-AF65-F5344CB8AC3E}">
        <p14:creationId xmlns:p14="http://schemas.microsoft.com/office/powerpoint/2010/main" val="1258372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102</a:t>
            </a:fld>
            <a:endParaRPr lang="en-US" dirty="0"/>
          </a:p>
        </p:txBody>
      </p:sp>
    </p:spTree>
    <p:extLst>
      <p:ext uri="{BB962C8B-B14F-4D97-AF65-F5344CB8AC3E}">
        <p14:creationId xmlns:p14="http://schemas.microsoft.com/office/powerpoint/2010/main" val="17369228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103</a:t>
            </a:fld>
            <a:endParaRPr lang="en-US" dirty="0"/>
          </a:p>
        </p:txBody>
      </p:sp>
    </p:spTree>
    <p:extLst>
      <p:ext uri="{BB962C8B-B14F-4D97-AF65-F5344CB8AC3E}">
        <p14:creationId xmlns:p14="http://schemas.microsoft.com/office/powerpoint/2010/main" val="3504438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Intro to Basic Container Concepts</a:t>
            </a:r>
          </a:p>
          <a:p>
            <a:r>
              <a:rPr lang="en-US" sz="1100" b="0" i="0" kern="1200" dirty="0">
                <a:solidFill>
                  <a:schemeClr val="tx1"/>
                </a:solidFill>
                <a:effectLst/>
                <a:latin typeface="+mn-lt"/>
                <a:ea typeface="+mn-ea"/>
                <a:cs typeface="+mn-cs"/>
              </a:rPr>
              <a:t>A container is a runtime instance of a Docker image.</a:t>
            </a:r>
          </a:p>
          <a:p>
            <a:r>
              <a:rPr lang="en-US" sz="1100" b="0" i="0" u="none" strike="noStrike" kern="1200" dirty="0">
                <a:solidFill>
                  <a:schemeClr val="tx1"/>
                </a:solidFill>
                <a:effectLst/>
                <a:latin typeface="+mn-lt"/>
                <a:ea typeface="+mn-ea"/>
                <a:cs typeface="+mn-cs"/>
                <a:hlinkClick r:id="rId3"/>
              </a:rPr>
              <a:t>https://docs.docker.com/engine/reference/glossary/#/container</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Docker is the company and containerization technology.</a:t>
            </a:r>
          </a:p>
          <a:p>
            <a:r>
              <a:rPr lang="en-US" sz="1100" b="0" i="0" u="none" strike="noStrike" kern="1200" dirty="0">
                <a:solidFill>
                  <a:schemeClr val="tx1"/>
                </a:solidFill>
                <a:effectLst/>
                <a:latin typeface="+mn-lt"/>
                <a:ea typeface="+mn-ea"/>
                <a:cs typeface="+mn-cs"/>
                <a:hlinkClick r:id="rId4"/>
              </a:rPr>
              <a:t>https://docs.docker.com/engine/reference/glossary/#/docker</a:t>
            </a:r>
            <a:endParaRPr lang="en-US" sz="11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2240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Jumping back a bit, there is a new nomenclature that Docker introduces, here are terms that you will need to be familiar with.</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of these Docker technologies will be explored in this HOL. It's important to note that this core technology is open source. There are other technologies in the greater ecosystem, that could be open source, or licensed or even a hybrid, with a paid support option.</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233697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The Docker Engine is THE core piece of technology that allows you to run containers. In order for a container to run on any Linux host, at a minimum, the Docker Engine needs to be installed. Then the container can run on any Linux host where Docker Engine is installed, providing the benefit of portability, without doing any application specific configuration changes on each host.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19818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Docker images are a collection of files, which have everything needed to run the software application inside the container. However, they are ephemeral, meaning that any data that is written inside the container, while it is running, will not be retained.</a:t>
            </a: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If the container is stopped and restarted from its image, the container will run exactly the same as the first time, absent of any changes made during the last run cycle. Changes to the container either have to be made during the image creation process, using the </a:t>
            </a:r>
            <a:r>
              <a:rPr lang="en-US" sz="1100" b="0" i="0" kern="1200" dirty="0" err="1">
                <a:solidFill>
                  <a:schemeClr val="tx1"/>
                </a:solidFill>
                <a:effectLst/>
                <a:latin typeface="+mn-lt"/>
                <a:ea typeface="+mn-ea"/>
                <a:cs typeface="+mn-cs"/>
              </a:rPr>
              <a:t>Dockerfile</a:t>
            </a:r>
            <a:r>
              <a:rPr lang="en-US" sz="1100" b="0" i="0" kern="1200" dirty="0">
                <a:solidFill>
                  <a:schemeClr val="tx1"/>
                </a:solidFill>
                <a:effectLst/>
                <a:latin typeface="+mn-lt"/>
                <a:ea typeface="+mn-ea"/>
                <a:cs typeface="+mn-cs"/>
              </a:rPr>
              <a:t> that become part of the image, or data can be retained by mounting a persistent storage volume, from inside the container to the outside. This will be explored further in the HOL exercises below.</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16083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dirty="0"/>
              <a:t>Oracle Confidential – Internal</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AU"/>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AU"/>
              <a:t>Click to edit Master text styles</a:t>
            </a:r>
          </a:p>
          <a:p>
            <a:pPr lvl="1"/>
            <a:r>
              <a:rPr lang="en-AU"/>
              <a:t>Second level</a:t>
            </a:r>
          </a:p>
        </p:txBody>
      </p:sp>
      <p:sp>
        <p:nvSpPr>
          <p:cNvPr id="3" name="Title 2"/>
          <p:cNvSpPr>
            <a:spLocks noGrp="1"/>
          </p:cNvSpPr>
          <p:nvPr>
            <p:ph type="title"/>
          </p:nvPr>
        </p:nvSpPr>
        <p:spPr/>
        <p:txBody>
          <a:bodyPr/>
          <a:lstStyle/>
          <a:p>
            <a:r>
              <a:rPr lang="en-AU"/>
              <a:t>Click to edit Master title style</a:t>
            </a:r>
            <a:endParaRPr lang="en-US"/>
          </a:p>
        </p:txBody>
      </p:sp>
      <p:sp>
        <p:nvSpPr>
          <p:cNvPr id="2" name="TextBox 1"/>
          <p:cNvSpPr txBox="1"/>
          <p:nvPr userDrawn="1"/>
        </p:nvSpPr>
        <p:spPr>
          <a:xfrm>
            <a:off x="6409944" y="6665976"/>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3" name="Title 2"/>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Date Placeholder 6"/>
          <p:cNvSpPr>
            <a:spLocks noGrp="1"/>
          </p:cNvSpPr>
          <p:nvPr>
            <p:ph type="dt" sz="half" idx="10"/>
          </p:nvPr>
        </p:nvSpPr>
        <p:spPr/>
        <p:txBody>
          <a:bodyPr/>
          <a:lstStyle/>
          <a:p>
            <a:r>
              <a:rPr lang="en-AU" dirty="0"/>
              <a:t>26/03/15</a:t>
            </a:r>
            <a:endParaRPr dirty="0"/>
          </a:p>
        </p:txBody>
      </p:sp>
      <p:sp>
        <p:nvSpPr>
          <p:cNvPr id="8" name="Footer Placeholder 7"/>
          <p:cNvSpPr>
            <a:spLocks noGrp="1"/>
          </p:cNvSpPr>
          <p:nvPr>
            <p:ph type="ftr" sz="quarter" idx="11"/>
          </p:nvPr>
        </p:nvSpPr>
        <p:spPr/>
        <p:txBody>
          <a:bodyPr/>
          <a:lstStyle/>
          <a:p>
            <a:r>
              <a:rPr lang="en-US" dirty="0"/>
              <a:t>Oracle Confidential –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dirty="0"/>
              <a:t>Oracle Confidential – Internal</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10"/>
          </p:nvPr>
        </p:nvSpPr>
        <p:spPr/>
        <p:txBody>
          <a:bodyPr/>
          <a:lstStyle/>
          <a:p>
            <a:r>
              <a:rPr lang="en-AU" dirty="0"/>
              <a:t>26/03/15</a:t>
            </a:r>
            <a:endParaRPr lang="en-US" dirty="0"/>
          </a:p>
        </p:txBody>
      </p:sp>
      <p:sp>
        <p:nvSpPr>
          <p:cNvPr id="5" name="Footer Placeholder 4"/>
          <p:cNvSpPr>
            <a:spLocks noGrp="1"/>
          </p:cNvSpPr>
          <p:nvPr>
            <p:ph type="ftr" sz="quarter" idx="11"/>
          </p:nvPr>
        </p:nvSpPr>
        <p:spPr/>
        <p:txBody>
          <a:bodyPr/>
          <a:lstStyle/>
          <a:p>
            <a:r>
              <a:rPr lang="en-US" dirty="0"/>
              <a:t>Oracle Confidential –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AU"/>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5,</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Box 6"/>
          <p:cNvSpPr txBox="1"/>
          <p:nvPr userDrawn="1"/>
        </p:nvSpPr>
        <p:spPr>
          <a:xfrm>
            <a:off x="6382512" y="6656832"/>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TextBox 7"/>
          <p:cNvSpPr txBox="1"/>
          <p:nvPr userDrawn="1"/>
        </p:nvSpPr>
        <p:spPr>
          <a:xfrm>
            <a:off x="6190488" y="6620256"/>
            <a:ext cx="914400" cy="914400"/>
          </a:xfrm>
          <a:prstGeom prst="rect">
            <a:avLst/>
          </a:prstGeom>
          <a:noFill/>
        </p:spPr>
        <p:txBody>
          <a:bodyPr wrap="none" lIns="0" tIns="0" rIns="0" bIns="0" rtlCol="0">
            <a:noAutofit/>
          </a:bodyPr>
          <a:lstStyle/>
          <a:p>
            <a:pPr>
              <a:lnSpc>
                <a:spcPct val="90000"/>
              </a:lnSpc>
            </a:pPr>
            <a:endParaRPr lang="en-US" dirty="0"/>
          </a:p>
        </p:txBody>
      </p:sp>
      <p:sp>
        <p:nvSpPr>
          <p:cNvPr id="9" name="TextBox 8"/>
          <p:cNvSpPr txBox="1"/>
          <p:nvPr userDrawn="1"/>
        </p:nvSpPr>
        <p:spPr>
          <a:xfrm>
            <a:off x="5751576"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3" name="TextBox 2"/>
          <p:cNvSpPr txBox="1"/>
          <p:nvPr userDrawn="1"/>
        </p:nvSpPr>
        <p:spPr>
          <a:xfrm>
            <a:off x="6327648"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7" name="Date Placeholder 6"/>
          <p:cNvSpPr>
            <a:spLocks noGrp="1"/>
          </p:cNvSpPr>
          <p:nvPr>
            <p:ph type="dt" sz="half" idx="10"/>
          </p:nvPr>
        </p:nvSpPr>
        <p:spPr/>
        <p:txBody>
          <a:bodyPr/>
          <a:lstStyle/>
          <a:p>
            <a:r>
              <a:rPr lang="en-AU"/>
              <a:t>26/03/15</a:t>
            </a:r>
            <a:endParaRPr lang="en-US" dirty="0"/>
          </a:p>
        </p:txBody>
      </p:sp>
      <p:sp>
        <p:nvSpPr>
          <p:cNvPr id="8" name="Footer Placeholder 7"/>
          <p:cNvSpPr>
            <a:spLocks noGrp="1"/>
          </p:cNvSpPr>
          <p:nvPr>
            <p:ph type="ftr" sz="quarter" idx="11"/>
          </p:nvPr>
        </p:nvSpPr>
        <p:spPr/>
        <p:txBody>
          <a:bodyPr/>
          <a:lstStyle/>
          <a:p>
            <a:r>
              <a:rPr lang="en-US"/>
              <a:t>Oracle Confidential – Internal</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AU"/>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r>
              <a:rPr lang="en-AU" dirty="0"/>
              <a:t>26/03/15</a:t>
            </a:r>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t>Oracle Confidential – Internal</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MSIPCMContentMarking" descr="{&quot;HashCode&quot;:24823256,&quot;Placement&quot;:&quot;Footer&quot;}">
            <a:extLst>
              <a:ext uri="{FF2B5EF4-FFF2-40B4-BE49-F238E27FC236}">
                <a16:creationId xmlns:a16="http://schemas.microsoft.com/office/drawing/2014/main" id="{9B878A50-1441-41F2-8688-E85EA059E2AA}"/>
              </a:ext>
            </a:extLst>
          </p:cNvPr>
          <p:cNvSpPr txBox="1"/>
          <p:nvPr userDrawn="1"/>
        </p:nvSpPr>
        <p:spPr>
          <a:xfrm>
            <a:off x="0" y="6595656"/>
            <a:ext cx="1339839"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IN" sz="1000">
                <a:solidFill>
                  <a:srgbClr val="000000"/>
                </a:solidFill>
                <a:latin typeface="Calibri" panose="020F0502020204030204" pitchFamily="34" charset="0"/>
              </a:rPr>
              <a:t>Classification: Public</a:t>
            </a: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hyperlink" Target="http://www.edureka.co/devops" TargetMode="External"/><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docker.com/sites/default/files/CS_BBCNews_01.25.2015_1.pdf" TargetMode="External"/><Relationship Id="rId7" Type="http://schemas.openxmlformats.org/officeDocument/2006/relationships/hyperlink" Target="https://www.docker.com/customers/ge-uses-docker-enable-self-service-their-developers" TargetMode="External"/><Relationship Id="rId2" Type="http://schemas.openxmlformats.org/officeDocument/2006/relationships/hyperlink" Target="https://www.docker.com/sites/default/files/CS_ING_01.25.2015_1.pdf" TargetMode="External"/><Relationship Id="rId1" Type="http://schemas.openxmlformats.org/officeDocument/2006/relationships/slideLayout" Target="../slideLayouts/slideLayout6.xml"/><Relationship Id="rId6" Type="http://schemas.openxmlformats.org/officeDocument/2006/relationships/hyperlink" Target="https://blog.docker.com/2017/11/intesa-sanpaolo-builds-resilient-foundation-banking-docker-enterprise-edition/" TargetMode="External"/><Relationship Id="rId5" Type="http://schemas.openxmlformats.org/officeDocument/2006/relationships/hyperlink" Target="https://www.docker.com/customers/metlife-transforms-customer-experience-legacy-and-microservices-mashup" TargetMode="External"/><Relationship Id="rId4" Type="http://schemas.openxmlformats.org/officeDocument/2006/relationships/hyperlink" Target="https://www.docker.com/sites/default/files/CS_Gilt%20Groupe_03.18.2015_0.pdf"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68A6E8E-6EF5-475D-810A-AC4AB4A80486}"/>
              </a:ext>
            </a:extLst>
          </p:cNvPr>
          <p:cNvSpPr txBox="1">
            <a:spLocks/>
          </p:cNvSpPr>
          <p:nvPr/>
        </p:nvSpPr>
        <p:spPr>
          <a:xfrm>
            <a:off x="531812" y="370306"/>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p>
        </p:txBody>
      </p:sp>
      <p:sp>
        <p:nvSpPr>
          <p:cNvPr id="5" name="TextBox 4">
            <a:extLst>
              <a:ext uri="{FF2B5EF4-FFF2-40B4-BE49-F238E27FC236}">
                <a16:creationId xmlns:a16="http://schemas.microsoft.com/office/drawing/2014/main" id="{DEFDFC7C-61FF-4A89-8369-3BD3EA7A66A2}"/>
              </a:ext>
            </a:extLst>
          </p:cNvPr>
          <p:cNvSpPr txBox="1"/>
          <p:nvPr/>
        </p:nvSpPr>
        <p:spPr>
          <a:xfrm>
            <a:off x="1804737" y="2093495"/>
            <a:ext cx="8277726" cy="2045368"/>
          </a:xfrm>
          <a:prstGeom prst="rect">
            <a:avLst/>
          </a:prstGeom>
          <a:noFill/>
        </p:spPr>
        <p:txBody>
          <a:bodyPr wrap="square" lIns="0" tIns="0" rIns="0" bIns="0" rtlCol="0">
            <a:noAutofit/>
          </a:bodyPr>
          <a:lstStyle/>
          <a:p>
            <a:pPr algn="ctr">
              <a:lnSpc>
                <a:spcPct val="90000"/>
              </a:lnSpc>
            </a:pPr>
            <a:r>
              <a:rPr lang="en-IN" sz="8000" b="1" dirty="0"/>
              <a:t>Docker</a:t>
            </a:r>
          </a:p>
        </p:txBody>
      </p:sp>
      <p:sp>
        <p:nvSpPr>
          <p:cNvPr id="27" name="Slide Number Placeholder 4">
            <a:extLst>
              <a:ext uri="{FF2B5EF4-FFF2-40B4-BE49-F238E27FC236}">
                <a16:creationId xmlns:a16="http://schemas.microsoft.com/office/drawing/2014/main" id="{2438FA56-1D38-46AF-AF9E-159858B5785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75085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180" y="916999"/>
            <a:ext cx="11091861" cy="889000"/>
          </a:xfrm>
        </p:spPr>
        <p:txBody>
          <a:bodyPr/>
          <a:lstStyle/>
          <a:p>
            <a:r>
              <a:rPr lang="en-US" b="1" dirty="0"/>
              <a:t>History and Multi-Dimensional Evolution of Computing</a:t>
            </a:r>
          </a:p>
        </p:txBody>
      </p:sp>
      <p:sp>
        <p:nvSpPr>
          <p:cNvPr id="5" name="Slide Number Placeholder 4"/>
          <p:cNvSpPr>
            <a:spLocks noGrp="1"/>
          </p:cNvSpPr>
          <p:nvPr>
            <p:ph type="sldNum" sz="quarter" idx="12"/>
          </p:nvPr>
        </p:nvSpPr>
        <p:spPr>
          <a:xfrm>
            <a:off x="11379380" y="7259352"/>
            <a:ext cx="381661" cy="182880"/>
          </a:xfrm>
        </p:spPr>
        <p:txBody>
          <a:bodyPr/>
          <a:lstStyle/>
          <a:p>
            <a:fld id="{C51EAA63-D034-42AE-91FA-B13B9518C7BE}" type="slidenum">
              <a:rPr lang="en-US" smtClean="0"/>
              <a:pPr/>
              <a:t>10</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01351996"/>
              </p:ext>
            </p:extLst>
          </p:nvPr>
        </p:nvGraphicFramePr>
        <p:xfrm>
          <a:off x="663317" y="2219272"/>
          <a:ext cx="11373676" cy="4600915"/>
        </p:xfrm>
        <a:graphic>
          <a:graphicData uri="http://schemas.openxmlformats.org/drawingml/2006/table">
            <a:tbl>
              <a:tblPr firstRow="1" bandRow="1">
                <a:tableStyleId>{5FD0F851-EC5A-4D38-B0AD-8093EC10F338}</a:tableStyleId>
              </a:tblPr>
              <a:tblGrid>
                <a:gridCol w="2843419">
                  <a:extLst>
                    <a:ext uri="{9D8B030D-6E8A-4147-A177-3AD203B41FA5}">
                      <a16:colId xmlns:a16="http://schemas.microsoft.com/office/drawing/2014/main" val="20000"/>
                    </a:ext>
                  </a:extLst>
                </a:gridCol>
                <a:gridCol w="2843419">
                  <a:extLst>
                    <a:ext uri="{9D8B030D-6E8A-4147-A177-3AD203B41FA5}">
                      <a16:colId xmlns:a16="http://schemas.microsoft.com/office/drawing/2014/main" val="20001"/>
                    </a:ext>
                  </a:extLst>
                </a:gridCol>
                <a:gridCol w="2985508">
                  <a:extLst>
                    <a:ext uri="{9D8B030D-6E8A-4147-A177-3AD203B41FA5}">
                      <a16:colId xmlns:a16="http://schemas.microsoft.com/office/drawing/2014/main" val="20002"/>
                    </a:ext>
                  </a:extLst>
                </a:gridCol>
                <a:gridCol w="2701330">
                  <a:extLst>
                    <a:ext uri="{9D8B030D-6E8A-4147-A177-3AD203B41FA5}">
                      <a16:colId xmlns:a16="http://schemas.microsoft.com/office/drawing/2014/main" val="20003"/>
                    </a:ext>
                  </a:extLst>
                </a:gridCol>
              </a:tblGrid>
              <a:tr h="434930">
                <a:tc>
                  <a:txBody>
                    <a:bodyPr/>
                    <a:lstStyle/>
                    <a:p>
                      <a:pPr algn="ctr"/>
                      <a:r>
                        <a:rPr lang="en-US" dirty="0"/>
                        <a:t>Development Process</a:t>
                      </a:r>
                    </a:p>
                  </a:txBody>
                  <a:tcPr/>
                </a:tc>
                <a:tc>
                  <a:txBody>
                    <a:bodyPr/>
                    <a:lstStyle/>
                    <a:p>
                      <a:pPr algn="ctr"/>
                      <a:r>
                        <a:rPr lang="en-US" dirty="0"/>
                        <a:t>Application Architecture</a:t>
                      </a:r>
                    </a:p>
                  </a:txBody>
                  <a:tcPr/>
                </a:tc>
                <a:tc>
                  <a:txBody>
                    <a:bodyPr/>
                    <a:lstStyle/>
                    <a:p>
                      <a:pPr algn="ctr"/>
                      <a:r>
                        <a:rPr lang="en-US" dirty="0"/>
                        <a:t>Deployment and Packaging</a:t>
                      </a:r>
                    </a:p>
                  </a:txBody>
                  <a:tcPr/>
                </a:tc>
                <a:tc>
                  <a:txBody>
                    <a:bodyPr/>
                    <a:lstStyle/>
                    <a:p>
                      <a:pPr algn="ctr"/>
                      <a:r>
                        <a:rPr lang="en-US" dirty="0"/>
                        <a:t>Application</a:t>
                      </a:r>
                      <a:r>
                        <a:rPr lang="en-US" baseline="0" dirty="0"/>
                        <a:t> Infrastructure</a:t>
                      </a:r>
                      <a:endParaRPr lang="en-US" dirty="0"/>
                    </a:p>
                  </a:txBody>
                  <a:tcPr/>
                </a:tc>
                <a:extLst>
                  <a:ext uri="{0D108BD9-81ED-4DB2-BD59-A6C34878D82A}">
                    <a16:rowId xmlns:a16="http://schemas.microsoft.com/office/drawing/2014/main" val="10000"/>
                  </a:ext>
                </a:extLst>
              </a:tr>
              <a:tr h="11429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Waterfall</a:t>
                      </a:r>
                    </a:p>
                    <a:p>
                      <a:pPr algn="ctr"/>
                      <a:endParaRPr 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Monolithic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Physical Server</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Datacenter</a:t>
                      </a:r>
                      <a:endParaRPr kumimoji="0" lang="en-US" sz="1800" b="0" i="0" u="none" strike="noStrike" kern="1200" cap="none" spc="0" normalizeH="0" baseline="0" noProof="0" dirty="0">
                        <a:ln>
                          <a:noFill/>
                        </a:ln>
                        <a:solidFill>
                          <a:srgbClr val="5F5F5F"/>
                        </a:solidFill>
                        <a:effectLst/>
                        <a:uLnTx/>
                        <a:uFillTx/>
                        <a:latin typeface="+mn-lt"/>
                        <a:ea typeface="+mn-ea"/>
                        <a:cs typeface="+mn-cs"/>
                      </a:endParaRPr>
                    </a:p>
                    <a:p>
                      <a:pPr algn="ctr"/>
                      <a:endParaRPr lang="en-US" dirty="0"/>
                    </a:p>
                  </a:txBody>
                  <a:tcPr/>
                </a:tc>
                <a:extLst>
                  <a:ext uri="{0D108BD9-81ED-4DB2-BD59-A6C34878D82A}">
                    <a16:rowId xmlns:a16="http://schemas.microsoft.com/office/drawing/2014/main" val="10001"/>
                  </a:ext>
                </a:extLst>
              </a:tr>
              <a:tr h="11897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Agile</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N-Tier</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Virtual Servers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Hosted</a:t>
                      </a:r>
                    </a:p>
                    <a:p>
                      <a:endParaRPr lang="en-US" dirty="0"/>
                    </a:p>
                  </a:txBody>
                  <a:tcPr/>
                </a:tc>
                <a:extLst>
                  <a:ext uri="{0D108BD9-81ED-4DB2-BD59-A6C34878D82A}">
                    <a16:rowId xmlns:a16="http://schemas.microsoft.com/office/drawing/2014/main" val="10002"/>
                  </a:ext>
                </a:extLst>
              </a:tr>
              <a:tr h="18333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DevOps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ysClr val="windowText" lastClr="000000"/>
                        </a:solidFill>
                        <a:effectLst/>
                        <a:uLnTx/>
                        <a:uFillTx/>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mn-lt"/>
                          <a:ea typeface="+mn-ea"/>
                          <a:cs typeface="+mn-cs"/>
                        </a:rPr>
                        <a:t>Microservices</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Containers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Cloud</a:t>
                      </a:r>
                    </a:p>
                  </a:txBody>
                  <a:tcPr/>
                </a:tc>
                <a:extLst>
                  <a:ext uri="{0D108BD9-81ED-4DB2-BD59-A6C34878D82A}">
                    <a16:rowId xmlns:a16="http://schemas.microsoft.com/office/drawing/2014/main" val="10003"/>
                  </a:ext>
                </a:extLst>
              </a:tr>
            </a:tbl>
          </a:graphicData>
        </a:graphic>
      </p:graphicFrame>
      <p:grpSp>
        <p:nvGrpSpPr>
          <p:cNvPr id="21" name="Group 20"/>
          <p:cNvGrpSpPr/>
          <p:nvPr/>
        </p:nvGrpSpPr>
        <p:grpSpPr>
          <a:xfrm>
            <a:off x="1691674" y="3159915"/>
            <a:ext cx="732395" cy="557731"/>
            <a:chOff x="1300038" y="2093976"/>
            <a:chExt cx="732395" cy="557731"/>
          </a:xfrm>
        </p:grpSpPr>
        <p:sp>
          <p:nvSpPr>
            <p:cNvPr id="8" name="Rectangle 7"/>
            <p:cNvSpPr/>
            <p:nvPr/>
          </p:nvSpPr>
          <p:spPr>
            <a:xfrm>
              <a:off x="1300038" y="209397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rot="5400000">
              <a:off x="1395884" y="2197972"/>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ectangle 11"/>
            <p:cNvSpPr/>
            <p:nvPr/>
          </p:nvSpPr>
          <p:spPr>
            <a:xfrm>
              <a:off x="1508096" y="230203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 name="Rectangle 12"/>
            <p:cNvSpPr/>
            <p:nvPr/>
          </p:nvSpPr>
          <p:spPr>
            <a:xfrm rot="5400000">
              <a:off x="1602344" y="2402059"/>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Rectangle 13"/>
            <p:cNvSpPr/>
            <p:nvPr/>
          </p:nvSpPr>
          <p:spPr>
            <a:xfrm>
              <a:off x="1713983" y="2523691"/>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cxnSp>
        <p:nvCxnSpPr>
          <p:cNvPr id="15" name="Curved Connector 14"/>
          <p:cNvCxnSpPr/>
          <p:nvPr/>
        </p:nvCxnSpPr>
        <p:spPr>
          <a:xfrm>
            <a:off x="1977422" y="3028857"/>
            <a:ext cx="463629" cy="326534"/>
          </a:xfrm>
          <a:prstGeom prst="curvedConnector3">
            <a:avLst/>
          </a:prstGeom>
          <a:ln w="190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132068"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Oval 17"/>
          <p:cNvSpPr/>
          <p:nvPr/>
        </p:nvSpPr>
        <p:spPr>
          <a:xfrm>
            <a:off x="1623537"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Oval 18"/>
          <p:cNvSpPr/>
          <p:nvPr/>
        </p:nvSpPr>
        <p:spPr>
          <a:xfrm>
            <a:off x="2115006"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Oval 19"/>
          <p:cNvSpPr/>
          <p:nvPr/>
        </p:nvSpPr>
        <p:spPr>
          <a:xfrm>
            <a:off x="2606475"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65960" y="5404293"/>
            <a:ext cx="1506117" cy="1506117"/>
          </a:xfrm>
          <a:prstGeom prst="rect">
            <a:avLst/>
          </a:prstGeom>
        </p:spPr>
      </p:pic>
      <p:sp>
        <p:nvSpPr>
          <p:cNvPr id="22" name="Rectangle 21"/>
          <p:cNvSpPr/>
          <p:nvPr/>
        </p:nvSpPr>
        <p:spPr>
          <a:xfrm>
            <a:off x="4251989" y="2946726"/>
            <a:ext cx="1201185" cy="585280"/>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a:xfrm>
            <a:off x="4347719" y="2983932"/>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 name="Oval 24"/>
          <p:cNvSpPr/>
          <p:nvPr/>
        </p:nvSpPr>
        <p:spPr>
          <a:xfrm>
            <a:off x="4579629" y="2985255"/>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Rounded Rectangle 23"/>
          <p:cNvSpPr/>
          <p:nvPr/>
        </p:nvSpPr>
        <p:spPr>
          <a:xfrm>
            <a:off x="4391233" y="4234770"/>
            <a:ext cx="1063902" cy="17750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Rounded Rectangle 27"/>
          <p:cNvSpPr/>
          <p:nvPr/>
        </p:nvSpPr>
        <p:spPr>
          <a:xfrm>
            <a:off x="4391233" y="4437044"/>
            <a:ext cx="1063902" cy="172474"/>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ounded Rectangle 28"/>
          <p:cNvSpPr/>
          <p:nvPr/>
        </p:nvSpPr>
        <p:spPr>
          <a:xfrm>
            <a:off x="4391233" y="4636947"/>
            <a:ext cx="1063902" cy="16473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p:cNvSpPr/>
          <p:nvPr/>
        </p:nvSpPr>
        <p:spPr>
          <a:xfrm>
            <a:off x="4192768" y="5490231"/>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Hexagon 30"/>
          <p:cNvSpPr/>
          <p:nvPr/>
        </p:nvSpPr>
        <p:spPr>
          <a:xfrm>
            <a:off x="4936215" y="5490231"/>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Hexagon 31"/>
          <p:cNvSpPr/>
          <p:nvPr/>
        </p:nvSpPr>
        <p:spPr>
          <a:xfrm>
            <a:off x="4144398" y="5987026"/>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3" name="Hexagon 32"/>
          <p:cNvSpPr/>
          <p:nvPr/>
        </p:nvSpPr>
        <p:spPr>
          <a:xfrm>
            <a:off x="4580735" y="631849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4" name="Hexagon 33"/>
          <p:cNvSpPr/>
          <p:nvPr/>
        </p:nvSpPr>
        <p:spPr>
          <a:xfrm>
            <a:off x="4676151" y="5817690"/>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5" name="Hexagon 34"/>
          <p:cNvSpPr/>
          <p:nvPr/>
        </p:nvSpPr>
        <p:spPr>
          <a:xfrm>
            <a:off x="5083313" y="631849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6" name="Hexagon 35"/>
          <p:cNvSpPr/>
          <p:nvPr/>
        </p:nvSpPr>
        <p:spPr>
          <a:xfrm>
            <a:off x="5369560" y="5824584"/>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7" name="Straight Connector 36"/>
          <p:cNvCxnSpPr>
            <a:endCxn id="31" idx="3"/>
          </p:cNvCxnSpPr>
          <p:nvPr/>
        </p:nvCxnSpPr>
        <p:spPr>
          <a:xfrm>
            <a:off x="4479015" y="5627391"/>
            <a:ext cx="4572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7" idx="2"/>
            <a:endCxn id="32" idx="4"/>
          </p:cNvCxnSpPr>
          <p:nvPr/>
        </p:nvCxnSpPr>
        <p:spPr>
          <a:xfrm flipH="1">
            <a:off x="4212978" y="5764551"/>
            <a:ext cx="48370" cy="22247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2" idx="0"/>
            <a:endCxn id="33" idx="4"/>
          </p:cNvCxnSpPr>
          <p:nvPr/>
        </p:nvCxnSpPr>
        <p:spPr>
          <a:xfrm>
            <a:off x="4459901" y="6124186"/>
            <a:ext cx="189414" cy="1943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2" idx="5"/>
          </p:cNvCxnSpPr>
          <p:nvPr/>
        </p:nvCxnSpPr>
        <p:spPr>
          <a:xfrm flipV="1">
            <a:off x="4391321" y="5961744"/>
            <a:ext cx="280637" cy="2528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1"/>
            <a:endCxn id="35" idx="4"/>
          </p:cNvCxnSpPr>
          <p:nvPr/>
        </p:nvCxnSpPr>
        <p:spPr>
          <a:xfrm flipH="1">
            <a:off x="5151893" y="5764551"/>
            <a:ext cx="31245" cy="55394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4" idx="5"/>
            <a:endCxn id="31" idx="2"/>
          </p:cNvCxnSpPr>
          <p:nvPr/>
        </p:nvCxnSpPr>
        <p:spPr>
          <a:xfrm flipV="1">
            <a:off x="4923074" y="5764551"/>
            <a:ext cx="81721" cy="53139"/>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a:stCxn id="31" idx="0"/>
            <a:endCxn id="36" idx="4"/>
          </p:cNvCxnSpPr>
          <p:nvPr/>
        </p:nvCxnSpPr>
        <p:spPr>
          <a:xfrm>
            <a:off x="5251718" y="5627391"/>
            <a:ext cx="186422" cy="197193"/>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035" name="Curved Left Arrow 1034"/>
          <p:cNvSpPr/>
          <p:nvPr/>
        </p:nvSpPr>
        <p:spPr>
          <a:xfrm>
            <a:off x="5455135" y="4328899"/>
            <a:ext cx="45719" cy="280619"/>
          </a:xfrm>
          <a:prstGeom prst="curved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036" name="Curved Right Arrow 1035"/>
          <p:cNvSpPr/>
          <p:nvPr/>
        </p:nvSpPr>
        <p:spPr>
          <a:xfrm>
            <a:off x="4345514" y="4519730"/>
            <a:ext cx="45719" cy="281950"/>
          </a:xfrm>
          <a:prstGeom prst="curved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77" name="Rounded Rectangle 76"/>
          <p:cNvSpPr/>
          <p:nvPr/>
        </p:nvSpPr>
        <p:spPr>
          <a:xfrm>
            <a:off x="7224358" y="3181546"/>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8" name="Oval 77"/>
          <p:cNvSpPr/>
          <p:nvPr/>
        </p:nvSpPr>
        <p:spPr>
          <a:xfrm>
            <a:off x="7228673" y="3293405"/>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9" name="Oval 78"/>
          <p:cNvSpPr/>
          <p:nvPr/>
        </p:nvSpPr>
        <p:spPr>
          <a:xfrm>
            <a:off x="7313213" y="3293405"/>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7" name="Rectangle 1036"/>
          <p:cNvSpPr/>
          <p:nvPr/>
        </p:nvSpPr>
        <p:spPr>
          <a:xfrm flipH="1">
            <a:off x="8080199"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1" name="Rectangle 80"/>
          <p:cNvSpPr/>
          <p:nvPr/>
        </p:nvSpPr>
        <p:spPr>
          <a:xfrm flipH="1">
            <a:off x="8014891"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2" name="Rectangle 81"/>
          <p:cNvSpPr/>
          <p:nvPr/>
        </p:nvSpPr>
        <p:spPr>
          <a:xfrm flipH="1">
            <a:off x="8145519"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3" name="Rounded Rectangle 82"/>
          <p:cNvSpPr/>
          <p:nvPr/>
        </p:nvSpPr>
        <p:spPr>
          <a:xfrm>
            <a:off x="7174599" y="4461079"/>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4" name="Oval 83"/>
          <p:cNvSpPr/>
          <p:nvPr/>
        </p:nvSpPr>
        <p:spPr>
          <a:xfrm>
            <a:off x="7195221" y="4532053"/>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5" name="Oval 84"/>
          <p:cNvSpPr/>
          <p:nvPr/>
        </p:nvSpPr>
        <p:spPr>
          <a:xfrm>
            <a:off x="7279761" y="4532053"/>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6" name="Rectangle 85"/>
          <p:cNvSpPr/>
          <p:nvPr/>
        </p:nvSpPr>
        <p:spPr>
          <a:xfrm flipH="1">
            <a:off x="8046747"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7" name="Rectangle 86"/>
          <p:cNvSpPr/>
          <p:nvPr/>
        </p:nvSpPr>
        <p:spPr>
          <a:xfrm flipH="1">
            <a:off x="7981439"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8" name="Rectangle 87"/>
          <p:cNvSpPr/>
          <p:nvPr/>
        </p:nvSpPr>
        <p:spPr>
          <a:xfrm flipH="1">
            <a:off x="8112067"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038" name="Picture 10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062043" y="4158984"/>
            <a:ext cx="398904" cy="211374"/>
          </a:xfrm>
          <a:prstGeom prst="rect">
            <a:avLst/>
          </a:prstGeom>
        </p:spPr>
      </p:pic>
      <p:pic>
        <p:nvPicPr>
          <p:cNvPr id="90" name="Picture 8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233420" y="4158984"/>
            <a:ext cx="398904" cy="211374"/>
          </a:xfrm>
          <a:prstGeom prst="rect">
            <a:avLst/>
          </a:prstGeom>
        </p:spPr>
      </p:pic>
      <p:pic>
        <p:nvPicPr>
          <p:cNvPr id="91" name="Picture 9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409687" y="4158984"/>
            <a:ext cx="398904" cy="211374"/>
          </a:xfrm>
          <a:prstGeom prst="rect">
            <a:avLst/>
          </a:prstGeom>
        </p:spPr>
      </p:pic>
      <p:pic>
        <p:nvPicPr>
          <p:cNvPr id="92" name="Picture 9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590844" y="4158984"/>
            <a:ext cx="398904" cy="211374"/>
          </a:xfrm>
          <a:prstGeom prst="rect">
            <a:avLst/>
          </a:prstGeom>
        </p:spPr>
      </p:pic>
      <p:pic>
        <p:nvPicPr>
          <p:cNvPr id="93" name="Picture 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772001" y="4158984"/>
            <a:ext cx="398904" cy="211374"/>
          </a:xfrm>
          <a:prstGeom prst="rect">
            <a:avLst/>
          </a:prstGeom>
        </p:spPr>
      </p:pic>
      <p:pic>
        <p:nvPicPr>
          <p:cNvPr id="94" name="Picture 9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948268" y="4158984"/>
            <a:ext cx="398904" cy="211374"/>
          </a:xfrm>
          <a:prstGeom prst="rect">
            <a:avLst/>
          </a:prstGeom>
        </p:spPr>
      </p:pic>
      <p:sp>
        <p:nvSpPr>
          <p:cNvPr id="95" name="Rounded Rectangle 94"/>
          <p:cNvSpPr/>
          <p:nvPr/>
        </p:nvSpPr>
        <p:spPr>
          <a:xfrm>
            <a:off x="7204508" y="6118035"/>
            <a:ext cx="1063902" cy="347689"/>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96" name="Oval 95"/>
          <p:cNvSpPr/>
          <p:nvPr/>
        </p:nvSpPr>
        <p:spPr>
          <a:xfrm>
            <a:off x="7225130" y="6189009"/>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7" name="Oval 96"/>
          <p:cNvSpPr/>
          <p:nvPr/>
        </p:nvSpPr>
        <p:spPr>
          <a:xfrm>
            <a:off x="7309670" y="6189009"/>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8" name="Rectangle 97"/>
          <p:cNvSpPr/>
          <p:nvPr/>
        </p:nvSpPr>
        <p:spPr>
          <a:xfrm flipH="1">
            <a:off x="8076656"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9" name="Rectangle 98"/>
          <p:cNvSpPr/>
          <p:nvPr/>
        </p:nvSpPr>
        <p:spPr>
          <a:xfrm flipH="1">
            <a:off x="8011348"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0" name="Rectangle 99"/>
          <p:cNvSpPr/>
          <p:nvPr/>
        </p:nvSpPr>
        <p:spPr>
          <a:xfrm flipH="1">
            <a:off x="8141976"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9" name="Rectangle 1038"/>
          <p:cNvSpPr/>
          <p:nvPr/>
        </p:nvSpPr>
        <p:spPr>
          <a:xfrm>
            <a:off x="72454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Rectangle 101"/>
          <p:cNvSpPr/>
          <p:nvPr/>
        </p:nvSpPr>
        <p:spPr>
          <a:xfrm>
            <a:off x="73978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 name="Rectangle 102"/>
          <p:cNvSpPr/>
          <p:nvPr/>
        </p:nvSpPr>
        <p:spPr>
          <a:xfrm>
            <a:off x="75502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 name="Rectangle 103"/>
          <p:cNvSpPr/>
          <p:nvPr/>
        </p:nvSpPr>
        <p:spPr>
          <a:xfrm>
            <a:off x="77026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5" name="Rectangle 104"/>
          <p:cNvSpPr/>
          <p:nvPr/>
        </p:nvSpPr>
        <p:spPr>
          <a:xfrm>
            <a:off x="78550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6" name="Rectangle 105"/>
          <p:cNvSpPr/>
          <p:nvPr/>
        </p:nvSpPr>
        <p:spPr>
          <a:xfrm>
            <a:off x="80074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7" name="Rectangle 106"/>
          <p:cNvSpPr/>
          <p:nvPr/>
        </p:nvSpPr>
        <p:spPr>
          <a:xfrm>
            <a:off x="81598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8" name="Rectangle 107"/>
          <p:cNvSpPr/>
          <p:nvPr/>
        </p:nvSpPr>
        <p:spPr>
          <a:xfrm>
            <a:off x="72454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9" name="Rectangle 108"/>
          <p:cNvSpPr/>
          <p:nvPr/>
        </p:nvSpPr>
        <p:spPr>
          <a:xfrm>
            <a:off x="73978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0" name="Rectangle 109"/>
          <p:cNvSpPr/>
          <p:nvPr/>
        </p:nvSpPr>
        <p:spPr>
          <a:xfrm>
            <a:off x="75502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1" name="Rectangle 110"/>
          <p:cNvSpPr/>
          <p:nvPr/>
        </p:nvSpPr>
        <p:spPr>
          <a:xfrm>
            <a:off x="77026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2" name="Rectangle 111"/>
          <p:cNvSpPr/>
          <p:nvPr/>
        </p:nvSpPr>
        <p:spPr>
          <a:xfrm>
            <a:off x="78550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3" name="Rectangle 112"/>
          <p:cNvSpPr/>
          <p:nvPr/>
        </p:nvSpPr>
        <p:spPr>
          <a:xfrm>
            <a:off x="80074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4" name="Rectangle 113"/>
          <p:cNvSpPr/>
          <p:nvPr/>
        </p:nvSpPr>
        <p:spPr>
          <a:xfrm>
            <a:off x="81598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5" name="Rectangle 114"/>
          <p:cNvSpPr/>
          <p:nvPr/>
        </p:nvSpPr>
        <p:spPr>
          <a:xfrm>
            <a:off x="72454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6" name="Rectangle 115"/>
          <p:cNvSpPr/>
          <p:nvPr/>
        </p:nvSpPr>
        <p:spPr>
          <a:xfrm>
            <a:off x="73978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7" name="Rectangle 116"/>
          <p:cNvSpPr/>
          <p:nvPr/>
        </p:nvSpPr>
        <p:spPr>
          <a:xfrm>
            <a:off x="75502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8" name="Rectangle 117"/>
          <p:cNvSpPr/>
          <p:nvPr/>
        </p:nvSpPr>
        <p:spPr>
          <a:xfrm>
            <a:off x="77026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9" name="Rectangle 118"/>
          <p:cNvSpPr/>
          <p:nvPr/>
        </p:nvSpPr>
        <p:spPr>
          <a:xfrm>
            <a:off x="78550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0" name="Rectangle 119"/>
          <p:cNvSpPr/>
          <p:nvPr/>
        </p:nvSpPr>
        <p:spPr>
          <a:xfrm>
            <a:off x="80074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1" name="Rectangle 120"/>
          <p:cNvSpPr/>
          <p:nvPr/>
        </p:nvSpPr>
        <p:spPr>
          <a:xfrm>
            <a:off x="81598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2" name="Rectangle 121"/>
          <p:cNvSpPr/>
          <p:nvPr/>
        </p:nvSpPr>
        <p:spPr>
          <a:xfrm>
            <a:off x="72454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3" name="Rectangle 122"/>
          <p:cNvSpPr/>
          <p:nvPr/>
        </p:nvSpPr>
        <p:spPr>
          <a:xfrm>
            <a:off x="73978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4" name="Rectangle 123"/>
          <p:cNvSpPr/>
          <p:nvPr/>
        </p:nvSpPr>
        <p:spPr>
          <a:xfrm>
            <a:off x="75502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5" name="Rectangle 124"/>
          <p:cNvSpPr/>
          <p:nvPr/>
        </p:nvSpPr>
        <p:spPr>
          <a:xfrm>
            <a:off x="77026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6" name="Rectangle 125"/>
          <p:cNvSpPr/>
          <p:nvPr/>
        </p:nvSpPr>
        <p:spPr>
          <a:xfrm>
            <a:off x="78550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7" name="Rectangle 126"/>
          <p:cNvSpPr/>
          <p:nvPr/>
        </p:nvSpPr>
        <p:spPr>
          <a:xfrm>
            <a:off x="80074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8" name="Rectangle 127"/>
          <p:cNvSpPr/>
          <p:nvPr/>
        </p:nvSpPr>
        <p:spPr>
          <a:xfrm>
            <a:off x="81598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9" name="Rectangle 128"/>
          <p:cNvSpPr/>
          <p:nvPr/>
        </p:nvSpPr>
        <p:spPr>
          <a:xfrm>
            <a:off x="72454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0" name="Rectangle 129"/>
          <p:cNvSpPr/>
          <p:nvPr/>
        </p:nvSpPr>
        <p:spPr>
          <a:xfrm>
            <a:off x="73978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1" name="Rectangle 130"/>
          <p:cNvSpPr/>
          <p:nvPr/>
        </p:nvSpPr>
        <p:spPr>
          <a:xfrm>
            <a:off x="75502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2" name="Rectangle 131"/>
          <p:cNvSpPr/>
          <p:nvPr/>
        </p:nvSpPr>
        <p:spPr>
          <a:xfrm>
            <a:off x="77026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3" name="Rectangle 132"/>
          <p:cNvSpPr/>
          <p:nvPr/>
        </p:nvSpPr>
        <p:spPr>
          <a:xfrm>
            <a:off x="78550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4" name="Rectangle 133"/>
          <p:cNvSpPr/>
          <p:nvPr/>
        </p:nvSpPr>
        <p:spPr>
          <a:xfrm>
            <a:off x="80074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5" name="Rectangle 134"/>
          <p:cNvSpPr/>
          <p:nvPr/>
        </p:nvSpPr>
        <p:spPr>
          <a:xfrm>
            <a:off x="81598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043" name="Group 1042"/>
          <p:cNvGrpSpPr/>
          <p:nvPr/>
        </p:nvGrpSpPr>
        <p:grpSpPr>
          <a:xfrm>
            <a:off x="9588008" y="3213469"/>
            <a:ext cx="251129" cy="399421"/>
            <a:chOff x="9675343" y="2510365"/>
            <a:chExt cx="251129" cy="399421"/>
          </a:xfrm>
        </p:grpSpPr>
        <p:sp>
          <p:nvSpPr>
            <p:cNvPr id="138" name="Rounded Rectangle 137"/>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042" name="Straight Connector 104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9879493" y="3211343"/>
            <a:ext cx="251129" cy="399421"/>
            <a:chOff x="9675343" y="2510365"/>
            <a:chExt cx="251129" cy="399421"/>
          </a:xfrm>
        </p:grpSpPr>
        <p:sp>
          <p:nvSpPr>
            <p:cNvPr id="151" name="Rounded Rectangle 15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52" name="Straight Connector 15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10170978" y="3209217"/>
            <a:ext cx="251129" cy="399421"/>
            <a:chOff x="9675343" y="2510365"/>
            <a:chExt cx="251129" cy="399421"/>
          </a:xfrm>
        </p:grpSpPr>
        <p:sp>
          <p:nvSpPr>
            <p:cNvPr id="159" name="Rounded Rectangle 158"/>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0" name="Straight Connector 159"/>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10462463" y="3207091"/>
            <a:ext cx="251129" cy="399421"/>
            <a:chOff x="9675343" y="2510365"/>
            <a:chExt cx="251129" cy="399421"/>
          </a:xfrm>
        </p:grpSpPr>
        <p:sp>
          <p:nvSpPr>
            <p:cNvPr id="167" name="Rounded Rectangle 16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8" name="Straight Connector 16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0753948" y="3204965"/>
            <a:ext cx="251129" cy="399421"/>
            <a:chOff x="9675343" y="2510365"/>
            <a:chExt cx="251129" cy="399421"/>
          </a:xfrm>
        </p:grpSpPr>
        <p:sp>
          <p:nvSpPr>
            <p:cNvPr id="175" name="Rounded Rectangle 174"/>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76" name="Straight Connector 175"/>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p:nvGrpSpPr>
        <p:grpSpPr>
          <a:xfrm>
            <a:off x="11045433" y="3202839"/>
            <a:ext cx="251129" cy="399421"/>
            <a:chOff x="9675343" y="2510365"/>
            <a:chExt cx="251129" cy="399421"/>
          </a:xfrm>
        </p:grpSpPr>
        <p:sp>
          <p:nvSpPr>
            <p:cNvPr id="183" name="Rounded Rectangle 182"/>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84" name="Straight Connector 183"/>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11336918" y="3200713"/>
            <a:ext cx="251129" cy="399421"/>
            <a:chOff x="9675343" y="2510365"/>
            <a:chExt cx="251129" cy="399421"/>
          </a:xfrm>
        </p:grpSpPr>
        <p:sp>
          <p:nvSpPr>
            <p:cNvPr id="191" name="Rounded Rectangle 19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92" name="Straight Connector 19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a:off x="10483670" y="4192260"/>
            <a:ext cx="251129" cy="399421"/>
            <a:chOff x="9675343" y="2510365"/>
            <a:chExt cx="251129" cy="399421"/>
          </a:xfrm>
        </p:grpSpPr>
        <p:sp>
          <p:nvSpPr>
            <p:cNvPr id="207" name="Rounded Rectangle 20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208" name="Straight Connector 20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sp>
        <p:nvSpPr>
          <p:cNvPr id="1047" name="Rectangle 1046"/>
          <p:cNvSpPr/>
          <p:nvPr/>
        </p:nvSpPr>
        <p:spPr>
          <a:xfrm>
            <a:off x="10324307" y="4612497"/>
            <a:ext cx="582970" cy="111785"/>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8" name="Curved Down Arrow 1047"/>
          <p:cNvSpPr/>
          <p:nvPr/>
        </p:nvSpPr>
        <p:spPr>
          <a:xfrm>
            <a:off x="1304814" y="4065219"/>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0" name="Curved Down Arrow 219"/>
          <p:cNvSpPr/>
          <p:nvPr/>
        </p:nvSpPr>
        <p:spPr>
          <a:xfrm>
            <a:off x="1839177" y="4072937"/>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1" name="Curved Down Arrow 220"/>
          <p:cNvSpPr/>
          <p:nvPr/>
        </p:nvSpPr>
        <p:spPr>
          <a:xfrm>
            <a:off x="2373540" y="4080655"/>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 name="AutoShape 2" descr="https://mm.stengpoc.ucfc2z3b.usdv1.oraclecloud.com/api/v3/files/d4oihy73rjbe7f1ft9jmxxrbmr/get_preview"/>
          <p:cNvSpPr>
            <a:spLocks noChangeAspect="1" noChangeArrowheads="1"/>
          </p:cNvSpPr>
          <p:nvPr/>
        </p:nvSpPr>
        <p:spPr bwMode="auto">
          <a:xfrm>
            <a:off x="103369" y="7031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26" t="24621" r="12980" b="22109"/>
          <a:stretch/>
        </p:blipFill>
        <p:spPr>
          <a:xfrm>
            <a:off x="9742555" y="5231665"/>
            <a:ext cx="1984487" cy="1462255"/>
          </a:xfrm>
          <a:prstGeom prst="rect">
            <a:avLst/>
          </a:prstGeom>
        </p:spPr>
      </p:pic>
    </p:spTree>
    <p:extLst>
      <p:ext uri="{BB962C8B-B14F-4D97-AF65-F5344CB8AC3E}">
        <p14:creationId xmlns:p14="http://schemas.microsoft.com/office/powerpoint/2010/main" val="165078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Swarm</a:t>
            </a:r>
          </a:p>
        </p:txBody>
      </p:sp>
      <p:sp>
        <p:nvSpPr>
          <p:cNvPr id="3" name="Content Placeholder 2"/>
          <p:cNvSpPr>
            <a:spLocks noGrp="1"/>
          </p:cNvSpPr>
          <p:nvPr>
            <p:ph idx="1"/>
          </p:nvPr>
        </p:nvSpPr>
        <p:spPr>
          <a:xfrm>
            <a:off x="531151" y="1321974"/>
            <a:ext cx="9996481" cy="4419600"/>
          </a:xfrm>
        </p:spPr>
        <p:txBody>
          <a:bodyPr/>
          <a:lstStyle/>
          <a:p>
            <a:r>
              <a:rPr lang="en-US" dirty="0"/>
              <a:t>Docker Swarm </a:t>
            </a:r>
            <a:r>
              <a:rPr lang="en-IN" dirty="0"/>
              <a:t>is a technique to create and maintain a cluster of </a:t>
            </a:r>
            <a:r>
              <a:rPr lang="en-IN" b="1" dirty="0"/>
              <a:t>Docker Engines</a:t>
            </a:r>
            <a:r>
              <a:rPr lang="en-IN" dirty="0"/>
              <a:t>.</a:t>
            </a:r>
            <a:r>
              <a:rPr lang="en-IN" b="1" dirty="0"/>
              <a:t> </a:t>
            </a:r>
          </a:p>
          <a:p>
            <a:endParaRPr lang="en-IN" b="1" dirty="0"/>
          </a:p>
          <a:p>
            <a:r>
              <a:rPr lang="en-IN" dirty="0"/>
              <a:t>The Docker engines can be hosted on different nodes, and these nodes, which are in remote locations, form a Cluster when connected in Swarm mode.</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100</a:t>
            </a:fld>
            <a:endParaRPr lang="en-US" dirty="0">
              <a:solidFill>
                <a:srgbClr val="5F5F5F">
                  <a:lumMod val="60000"/>
                  <a:lumOff val="40000"/>
                </a:srgbClr>
              </a:solidFill>
            </a:endParaRPr>
          </a:p>
        </p:txBody>
      </p:sp>
    </p:spTree>
    <p:extLst>
      <p:ext uri="{BB962C8B-B14F-4D97-AF65-F5344CB8AC3E}">
        <p14:creationId xmlns:p14="http://schemas.microsoft.com/office/powerpoint/2010/main" val="67411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Swarm Architecture</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101</a:t>
            </a:fld>
            <a:endParaRPr lang="en-US" dirty="0">
              <a:solidFill>
                <a:srgbClr val="5F5F5F">
                  <a:lumMod val="60000"/>
                  <a:lumOff val="40000"/>
                </a:srgbClr>
              </a:solidFill>
            </a:endParaRPr>
          </a:p>
        </p:txBody>
      </p:sp>
      <p:pic>
        <p:nvPicPr>
          <p:cNvPr id="8" name="Picture 7">
            <a:extLst>
              <a:ext uri="{FF2B5EF4-FFF2-40B4-BE49-F238E27FC236}">
                <a16:creationId xmlns:a16="http://schemas.microsoft.com/office/drawing/2014/main" id="{92849032-2EE0-4743-A847-456D223797D4}"/>
              </a:ext>
            </a:extLst>
          </p:cNvPr>
          <p:cNvPicPr>
            <a:picLocks noChangeAspect="1"/>
          </p:cNvPicPr>
          <p:nvPr/>
        </p:nvPicPr>
        <p:blipFill>
          <a:blip r:embed="rId3"/>
          <a:stretch>
            <a:fillRect/>
          </a:stretch>
        </p:blipFill>
        <p:spPr>
          <a:xfrm>
            <a:off x="1255712" y="1872414"/>
            <a:ext cx="9677400" cy="3714750"/>
          </a:xfrm>
          <a:prstGeom prst="rect">
            <a:avLst/>
          </a:prstGeom>
        </p:spPr>
      </p:pic>
    </p:spTree>
    <p:extLst>
      <p:ext uri="{BB962C8B-B14F-4D97-AF65-F5344CB8AC3E}">
        <p14:creationId xmlns:p14="http://schemas.microsoft.com/office/powerpoint/2010/main" val="213018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Swarm Architecture – detailed workflow</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102</a:t>
            </a:fld>
            <a:endParaRPr lang="en-US" dirty="0">
              <a:solidFill>
                <a:srgbClr val="5F5F5F">
                  <a:lumMod val="60000"/>
                  <a:lumOff val="40000"/>
                </a:srgbClr>
              </a:solidFill>
            </a:endParaRPr>
          </a:p>
        </p:txBody>
      </p:sp>
      <p:pic>
        <p:nvPicPr>
          <p:cNvPr id="3" name="Picture 2">
            <a:extLst>
              <a:ext uri="{FF2B5EF4-FFF2-40B4-BE49-F238E27FC236}">
                <a16:creationId xmlns:a16="http://schemas.microsoft.com/office/drawing/2014/main" id="{208C6444-36BD-4BDF-B7F6-1D7765EE8885}"/>
              </a:ext>
            </a:extLst>
          </p:cNvPr>
          <p:cNvPicPr>
            <a:picLocks noChangeAspect="1"/>
          </p:cNvPicPr>
          <p:nvPr/>
        </p:nvPicPr>
        <p:blipFill>
          <a:blip r:embed="rId3"/>
          <a:stretch>
            <a:fillRect/>
          </a:stretch>
        </p:blipFill>
        <p:spPr>
          <a:xfrm>
            <a:off x="2318000" y="1528762"/>
            <a:ext cx="6272547" cy="4942767"/>
          </a:xfrm>
          <a:prstGeom prst="rect">
            <a:avLst/>
          </a:prstGeom>
        </p:spPr>
      </p:pic>
    </p:spTree>
    <p:extLst>
      <p:ext uri="{BB962C8B-B14F-4D97-AF65-F5344CB8AC3E}">
        <p14:creationId xmlns:p14="http://schemas.microsoft.com/office/powerpoint/2010/main" val="34932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Swarm vs Kubernetes</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103</a:t>
            </a:fld>
            <a:endParaRPr lang="en-US" dirty="0">
              <a:solidFill>
                <a:srgbClr val="5F5F5F">
                  <a:lumMod val="60000"/>
                  <a:lumOff val="40000"/>
                </a:srgbClr>
              </a:solidFill>
            </a:endParaRPr>
          </a:p>
        </p:txBody>
      </p:sp>
      <p:pic>
        <p:nvPicPr>
          <p:cNvPr id="7" name="Picture 6">
            <a:extLst>
              <a:ext uri="{FF2B5EF4-FFF2-40B4-BE49-F238E27FC236}">
                <a16:creationId xmlns:a16="http://schemas.microsoft.com/office/drawing/2014/main" id="{FF3A14AC-3C21-4B67-B46A-D5D6B0B47057}"/>
              </a:ext>
            </a:extLst>
          </p:cNvPr>
          <p:cNvPicPr>
            <a:picLocks noChangeAspect="1"/>
          </p:cNvPicPr>
          <p:nvPr/>
        </p:nvPicPr>
        <p:blipFill>
          <a:blip r:embed="rId3"/>
          <a:stretch>
            <a:fillRect/>
          </a:stretch>
        </p:blipFill>
        <p:spPr>
          <a:xfrm>
            <a:off x="216569" y="1332399"/>
            <a:ext cx="9529012" cy="3710851"/>
          </a:xfrm>
          <a:prstGeom prst="rect">
            <a:avLst/>
          </a:prstGeom>
        </p:spPr>
      </p:pic>
    </p:spTree>
    <p:extLst>
      <p:ext uri="{BB962C8B-B14F-4D97-AF65-F5344CB8AC3E}">
        <p14:creationId xmlns:p14="http://schemas.microsoft.com/office/powerpoint/2010/main" val="112677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B8F85-4672-42E3-A2D2-F7282084D7E0}"/>
              </a:ext>
            </a:extLst>
          </p:cNvPr>
          <p:cNvSpPr txBox="1"/>
          <p:nvPr/>
        </p:nvSpPr>
        <p:spPr>
          <a:xfrm>
            <a:off x="4283242" y="2695073"/>
            <a:ext cx="3994484" cy="1118937"/>
          </a:xfrm>
          <a:prstGeom prst="rect">
            <a:avLst/>
          </a:prstGeom>
          <a:noFill/>
        </p:spPr>
        <p:txBody>
          <a:bodyPr wrap="none" lIns="0" tIns="0" rIns="0" bIns="0" rtlCol="0">
            <a:noAutofit/>
          </a:bodyPr>
          <a:lstStyle/>
          <a:p>
            <a:pPr>
              <a:lnSpc>
                <a:spcPct val="90000"/>
              </a:lnSpc>
            </a:pPr>
            <a:r>
              <a:rPr lang="en-IN" sz="8800" b="1" dirty="0"/>
              <a:t>Thanks</a:t>
            </a:r>
          </a:p>
        </p:txBody>
      </p:sp>
    </p:spTree>
    <p:extLst>
      <p:ext uri="{BB962C8B-B14F-4D97-AF65-F5344CB8AC3E}">
        <p14:creationId xmlns:p14="http://schemas.microsoft.com/office/powerpoint/2010/main" val="424905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bject 2">
            <a:extLst>
              <a:ext uri="{FF2B5EF4-FFF2-40B4-BE49-F238E27FC236}">
                <a16:creationId xmlns:a16="http://schemas.microsoft.com/office/drawing/2014/main" id="{259D8969-B521-443C-8212-7339A0A65596}"/>
              </a:ext>
            </a:extLst>
          </p:cNvPr>
          <p:cNvSpPr>
            <a:spLocks noChangeArrowheads="1"/>
          </p:cNvSpPr>
          <p:nvPr/>
        </p:nvSpPr>
        <p:spPr bwMode="auto">
          <a:xfrm>
            <a:off x="6596898" y="2323433"/>
            <a:ext cx="5464175" cy="44100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endParaRPr lang="en-US" altLang="en-US" sz="2400"/>
          </a:p>
        </p:txBody>
      </p:sp>
      <p:sp>
        <p:nvSpPr>
          <p:cNvPr id="3" name="object 3">
            <a:extLst>
              <a:ext uri="{FF2B5EF4-FFF2-40B4-BE49-F238E27FC236}">
                <a16:creationId xmlns:a16="http://schemas.microsoft.com/office/drawing/2014/main" id="{8C9905E1-FC07-4D1E-B7E9-1BEA8872FC07}"/>
              </a:ext>
            </a:extLst>
          </p:cNvPr>
          <p:cNvSpPr txBox="1">
            <a:spLocks noGrp="1"/>
          </p:cNvSpPr>
          <p:nvPr>
            <p:ph type="title"/>
          </p:nvPr>
        </p:nvSpPr>
        <p:spPr>
          <a:xfrm>
            <a:off x="968960" y="453010"/>
            <a:ext cx="9144000" cy="504754"/>
          </a:xfrm>
        </p:spPr>
        <p:txBody>
          <a:bodyPr vert="horz" lIns="0" tIns="0" rIns="0" bIns="0" rtlCol="0" anchor="b">
            <a:spAutoFit/>
          </a:bodyPr>
          <a:lstStyle/>
          <a:p>
            <a:pPr marL="12700">
              <a:defRPr/>
            </a:pPr>
            <a:r>
              <a:rPr sz="4000" b="1" spc="-5" dirty="0"/>
              <a:t>Virtuali</a:t>
            </a:r>
            <a:r>
              <a:rPr sz="4000" b="1" spc="-35" dirty="0"/>
              <a:t>z</a:t>
            </a:r>
            <a:r>
              <a:rPr sz="4000" b="1" spc="-25" dirty="0"/>
              <a:t>a</a:t>
            </a:r>
            <a:r>
              <a:rPr sz="4000" b="1" dirty="0"/>
              <a:t>tion</a:t>
            </a:r>
            <a:endParaRPr b="1" dirty="0"/>
          </a:p>
        </p:txBody>
      </p:sp>
      <p:sp>
        <p:nvSpPr>
          <p:cNvPr id="6" name="object 6">
            <a:extLst>
              <a:ext uri="{FF2B5EF4-FFF2-40B4-BE49-F238E27FC236}">
                <a16:creationId xmlns:a16="http://schemas.microsoft.com/office/drawing/2014/main" id="{4F79D980-108D-4C73-AEB9-A39E8FBE6139}"/>
              </a:ext>
            </a:extLst>
          </p:cNvPr>
          <p:cNvSpPr>
            <a:spLocks noGrp="1"/>
          </p:cNvSpPr>
          <p:nvPr>
            <p:ph type="ftr" sz="quarter" idx="11"/>
          </p:nvPr>
        </p:nvSpPr>
        <p:spPr>
          <a:xfrm>
            <a:off x="8278813" y="6563601"/>
            <a:ext cx="1418337" cy="153825"/>
          </a:xfrm>
        </p:spPr>
        <p:txBody>
          <a:bodyPr vert="horz" wrap="none" lIns="0" tIns="0" rIns="0" bIns="0" rtlCol="0" anchor="ctr" anchorCtr="0">
            <a:spAutoFit/>
          </a:bodyPr>
          <a:lstStyle/>
          <a:p>
            <a:pPr marL="12700">
              <a:lnSpc>
                <a:spcPts val="1335"/>
              </a:lnSpc>
              <a:defRPr/>
            </a:pPr>
            <a:r>
              <a:rPr spc="-5" dirty="0">
                <a:hlinkClick r:id="rId3"/>
              </a:rPr>
              <a:t>http://www.edureka.co/devops</a:t>
            </a:r>
          </a:p>
        </p:txBody>
      </p:sp>
      <p:sp>
        <p:nvSpPr>
          <p:cNvPr id="5126" name="object 4">
            <a:extLst>
              <a:ext uri="{FF2B5EF4-FFF2-40B4-BE49-F238E27FC236}">
                <a16:creationId xmlns:a16="http://schemas.microsoft.com/office/drawing/2014/main" id="{05DCAF1F-649E-466C-AC80-908D521EFF56}"/>
              </a:ext>
            </a:extLst>
          </p:cNvPr>
          <p:cNvSpPr txBox="1">
            <a:spLocks noChangeArrowheads="1"/>
          </p:cNvSpPr>
          <p:nvPr/>
        </p:nvSpPr>
        <p:spPr bwMode="auto">
          <a:xfrm>
            <a:off x="882230" y="1470109"/>
            <a:ext cx="8550527" cy="225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2225"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r>
              <a:rPr lang="en-US" altLang="en-US" sz="1800" dirty="0">
                <a:solidFill>
                  <a:srgbClr val="006FC0"/>
                </a:solidFill>
                <a:latin typeface="Tahoma" panose="020B0604030504040204" pitchFamily="34" charset="0"/>
                <a:cs typeface="Tahoma" panose="020B0604030504040204" pitchFamily="34" charset="0"/>
              </a:rPr>
              <a:t>Virtualization</a:t>
            </a:r>
            <a:r>
              <a:rPr lang="en-US" altLang="en-US" sz="1400" dirty="0">
                <a:solidFill>
                  <a:srgbClr val="006FC0"/>
                </a:solidFill>
                <a:latin typeface="Tahoma" panose="020B0604030504040204" pitchFamily="34" charset="0"/>
                <a:cs typeface="Tahoma" panose="020B0604030504040204" pitchFamily="34" charset="0"/>
              </a:rPr>
              <a:t> </a:t>
            </a:r>
            <a:r>
              <a:rPr lang="en-US" altLang="en-US" sz="1400" dirty="0">
                <a:solidFill>
                  <a:srgbClr val="252525"/>
                </a:solidFill>
                <a:latin typeface="Tahoma" panose="020B0604030504040204" pitchFamily="34" charset="0"/>
                <a:cs typeface="Tahoma" panose="020B0604030504040204" pitchFamily="34" charset="0"/>
              </a:rPr>
              <a:t>means to create a </a:t>
            </a:r>
            <a:r>
              <a:rPr lang="en-US" altLang="en-US" sz="1400" b="1" u="sng" dirty="0">
                <a:solidFill>
                  <a:srgbClr val="252525"/>
                </a:solidFill>
                <a:latin typeface="Tahoma" panose="020B0604030504040204" pitchFamily="34" charset="0"/>
                <a:cs typeface="Tahoma" panose="020B0604030504040204" pitchFamily="34" charset="0"/>
              </a:rPr>
              <a:t>virtual version of a device or resource</a:t>
            </a:r>
            <a:r>
              <a:rPr lang="en-US" altLang="en-US" sz="1400" dirty="0">
                <a:solidFill>
                  <a:srgbClr val="252525"/>
                </a:solidFill>
                <a:latin typeface="Tahoma" panose="020B0604030504040204" pitchFamily="34" charset="0"/>
                <a:cs typeface="Tahoma" panose="020B0604030504040204" pitchFamily="34" charset="0"/>
              </a:rPr>
              <a:t>, such as a storage device, server, network, an OS, hardware, etc. where the framework divides the resource into one or more execution environments.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eaLnBrk="1" hangingPunct="1">
              <a:spcBef>
                <a:spcPts val="50"/>
              </a:spcBef>
              <a:buClrTx/>
              <a:buNone/>
            </a:pPr>
            <a:endParaRPr lang="en-US" altLang="en-US" sz="16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Partitioning a hard drive is considered virtualization because one drive is partitioned to create two separate hard drives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Devices, applications and human users are able to interact  with the virtual resource as if it were a real  single logical resource</a:t>
            </a:r>
            <a:endParaRPr lang="en-US" altLang="en-US" sz="1400" dirty="0">
              <a:latin typeface="Tahoma" panose="020B0604030504040204" pitchFamily="34" charset="0"/>
              <a:cs typeface="Tahoma" panose="020B0604030504040204" pitchFamily="34" charset="0"/>
            </a:endParaRPr>
          </a:p>
        </p:txBody>
      </p:sp>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86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Architecture</a:t>
            </a:r>
            <a:endParaRPr lang="en" sz="4000" b="1" dirty="0"/>
          </a:p>
        </p:txBody>
      </p:sp>
      <p:pic>
        <p:nvPicPr>
          <p:cNvPr id="250" name="Shape 250"/>
          <p:cNvPicPr preferRelativeResize="0"/>
          <p:nvPr/>
        </p:nvPicPr>
        <p:blipFill>
          <a:blip r:embed="rId3" cstate="print">
            <a:alphaModFix/>
          </a:blip>
          <a:stretch>
            <a:fillRect/>
          </a:stretch>
        </p:blipFill>
        <p:spPr>
          <a:xfrm>
            <a:off x="1667212" y="1295400"/>
            <a:ext cx="2781497" cy="3028276"/>
          </a:xfrm>
          <a:prstGeom prst="rect">
            <a:avLst/>
          </a:prstGeom>
          <a:noFill/>
          <a:ln>
            <a:noFill/>
          </a:ln>
        </p:spPr>
      </p:pic>
      <p:pic>
        <p:nvPicPr>
          <p:cNvPr id="251" name="Shape 251"/>
          <p:cNvPicPr preferRelativeResize="0"/>
          <p:nvPr/>
        </p:nvPicPr>
        <p:blipFill>
          <a:blip r:embed="rId4" cstate="print">
            <a:alphaModFix/>
          </a:blip>
          <a:stretch>
            <a:fillRect/>
          </a:stretch>
        </p:blipFill>
        <p:spPr>
          <a:xfrm>
            <a:off x="5661061" y="1307596"/>
            <a:ext cx="4168893" cy="3016080"/>
          </a:xfrm>
          <a:prstGeom prst="rect">
            <a:avLst/>
          </a:prstGeom>
          <a:noFill/>
          <a:ln>
            <a:noFill/>
          </a:ln>
        </p:spPr>
      </p:pic>
      <p:sp>
        <p:nvSpPr>
          <p:cNvPr id="252" name="Shape 252"/>
          <p:cNvSpPr txBox="1"/>
          <p:nvPr/>
        </p:nvSpPr>
        <p:spPr>
          <a:xfrm>
            <a:off x="1568342" y="4459337"/>
            <a:ext cx="3759421" cy="1142902"/>
          </a:xfrm>
          <a:prstGeom prst="rect">
            <a:avLst/>
          </a:prstGeom>
          <a:noFill/>
          <a:ln>
            <a:noFill/>
          </a:ln>
        </p:spPr>
        <p:txBody>
          <a:bodyPr lIns="121868" tIns="121868" rIns="121868" bIns="121868" anchor="t" anchorCtr="0">
            <a:noAutofit/>
          </a:bodyPr>
          <a:lstStyle/>
          <a:p>
            <a:r>
              <a:rPr lang="en" sz="2000" b="1" u="sng" dirty="0"/>
              <a:t>Virtual Machines</a:t>
            </a:r>
          </a:p>
          <a:p>
            <a:pPr marL="609448" indent="-389369">
              <a:buSzPct val="100000"/>
              <a:buChar char="●"/>
            </a:pPr>
            <a:r>
              <a:rPr lang="en" dirty="0"/>
              <a:t>Each virtual machine (VM) includes the app, the necessary binaries and libraries and an </a:t>
            </a:r>
            <a:r>
              <a:rPr lang="en" b="1" u="sng" dirty="0"/>
              <a:t>entire guest operating system </a:t>
            </a:r>
          </a:p>
        </p:txBody>
      </p:sp>
      <p:sp>
        <p:nvSpPr>
          <p:cNvPr id="253" name="Shape 253"/>
          <p:cNvSpPr txBox="1"/>
          <p:nvPr/>
        </p:nvSpPr>
        <p:spPr>
          <a:xfrm>
            <a:off x="5465661" y="4500433"/>
            <a:ext cx="6010572" cy="1684611"/>
          </a:xfrm>
          <a:prstGeom prst="rect">
            <a:avLst/>
          </a:prstGeom>
          <a:noFill/>
          <a:ln>
            <a:noFill/>
          </a:ln>
        </p:spPr>
        <p:txBody>
          <a:bodyPr lIns="121868" tIns="121868" rIns="121868" bIns="121868" anchor="t" anchorCtr="0">
            <a:noAutofit/>
          </a:bodyPr>
          <a:lstStyle/>
          <a:p>
            <a:r>
              <a:rPr lang="en" sz="2000" b="1" u="sng" dirty="0"/>
              <a:t>Containers</a:t>
            </a:r>
          </a:p>
          <a:p>
            <a:pPr marL="609448" indent="-389369">
              <a:buSzPct val="100000"/>
              <a:buChar char="●"/>
            </a:pPr>
            <a:r>
              <a:rPr lang="en" dirty="0"/>
              <a:t>Containers include the app &amp; all of its dependencies, but </a:t>
            </a:r>
            <a:r>
              <a:rPr lang="en" b="1" u="sng" dirty="0"/>
              <a:t>share the kernel </a:t>
            </a:r>
            <a:r>
              <a:rPr lang="en" dirty="0"/>
              <a:t>with other containers. </a:t>
            </a:r>
          </a:p>
          <a:p>
            <a:pPr marL="609448" indent="-389369">
              <a:buSzPct val="100000"/>
              <a:buChar char="●"/>
            </a:pPr>
            <a:r>
              <a:rPr lang="en" dirty="0"/>
              <a:t>Run as an isolated process in </a:t>
            </a:r>
            <a:r>
              <a:rPr lang="en" dirty="0" err="1"/>
              <a:t>userspace</a:t>
            </a:r>
            <a:r>
              <a:rPr lang="en" dirty="0"/>
              <a:t> on the host</a:t>
            </a:r>
            <a:r>
              <a:rPr lang="en-US" dirty="0"/>
              <a:t> OS</a:t>
            </a:r>
          </a:p>
          <a:p>
            <a:pPr marL="609448" indent="-389369">
              <a:buSzPct val="100000"/>
              <a:buChar char="●"/>
            </a:pPr>
            <a:r>
              <a:rPr lang="en" u="sng" dirty="0"/>
              <a:t>Not</a:t>
            </a:r>
            <a:r>
              <a:rPr lang="en" dirty="0"/>
              <a:t> tied to any specific infrastructure – containers run on any computer, infrastructure and cloud.</a:t>
            </a:r>
          </a:p>
        </p:txBody>
      </p:sp>
      <p:sp>
        <p:nvSpPr>
          <p:cNvPr id="254" name="Shape 254"/>
          <p:cNvSpPr/>
          <p:nvPr/>
        </p:nvSpPr>
        <p:spPr>
          <a:xfrm>
            <a:off x="1337633" y="1307596"/>
            <a:ext cx="261531" cy="1604381"/>
          </a:xfrm>
          <a:prstGeom prst="leftBrace">
            <a:avLst>
              <a:gd name="adj1" fmla="val 80721"/>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5" name="Shape 255"/>
          <p:cNvSpPr txBox="1"/>
          <p:nvPr/>
        </p:nvSpPr>
        <p:spPr>
          <a:xfrm>
            <a:off x="805671" y="1873065"/>
            <a:ext cx="641833" cy="430686"/>
          </a:xfrm>
          <a:prstGeom prst="rect">
            <a:avLst/>
          </a:prstGeom>
          <a:noFill/>
          <a:ln>
            <a:noFill/>
          </a:ln>
        </p:spPr>
        <p:txBody>
          <a:bodyPr lIns="121868" tIns="121868" rIns="121868" bIns="121868" anchor="t" anchorCtr="0">
            <a:noAutofit/>
          </a:bodyPr>
          <a:lstStyle/>
          <a:p>
            <a:r>
              <a:rPr lang="en" sz="1333"/>
              <a:t>VMs</a:t>
            </a:r>
          </a:p>
        </p:txBody>
      </p:sp>
      <p:sp>
        <p:nvSpPr>
          <p:cNvPr id="256" name="Shape 256"/>
          <p:cNvSpPr/>
          <p:nvPr/>
        </p:nvSpPr>
        <p:spPr>
          <a:xfrm>
            <a:off x="9983881" y="1307596"/>
            <a:ext cx="160358" cy="966148"/>
          </a:xfrm>
          <a:prstGeom prst="rightBrace">
            <a:avLst>
              <a:gd name="adj1" fmla="val 143267"/>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7" name="Shape 257"/>
          <p:cNvSpPr txBox="1"/>
          <p:nvPr/>
        </p:nvSpPr>
        <p:spPr>
          <a:xfrm>
            <a:off x="10298166" y="1575327"/>
            <a:ext cx="1358846" cy="430686"/>
          </a:xfrm>
          <a:prstGeom prst="rect">
            <a:avLst/>
          </a:prstGeom>
          <a:noFill/>
          <a:ln>
            <a:noFill/>
          </a:ln>
        </p:spPr>
        <p:txBody>
          <a:bodyPr lIns="121868" tIns="121868" rIns="121868" bIns="121868" anchor="t" anchorCtr="0">
            <a:noAutofit/>
          </a:bodyPr>
          <a:lstStyle/>
          <a:p>
            <a:r>
              <a:rPr lang="en" sz="1333"/>
              <a:t>Containers</a:t>
            </a:r>
          </a:p>
        </p:txBody>
      </p:sp>
      <p:sp>
        <p:nvSpPr>
          <p:cNvPr id="2" name="Slide Number Placeholder 1"/>
          <p:cNvSpPr>
            <a:spLocks noGrp="1"/>
          </p:cNvSpPr>
          <p:nvPr>
            <p:ph type="sldNum" sz="quarter" idx="12"/>
          </p:nvPr>
        </p:nvSpPr>
        <p:spPr/>
        <p:txBody>
          <a:bodyPr/>
          <a:lstStyle/>
          <a:p>
            <a:fld id="{D4EAF17A-378C-49D5-A479-C71FF9D7F1E7}" type="slidenum">
              <a:rPr lang="en-US" smtClean="0"/>
              <a:pPr/>
              <a:t>12</a:t>
            </a:fld>
            <a:endParaRPr lang="en-US"/>
          </a:p>
        </p:txBody>
      </p:sp>
    </p:spTree>
    <p:extLst>
      <p:ext uri="{BB962C8B-B14F-4D97-AF65-F5344CB8AC3E}">
        <p14:creationId xmlns:p14="http://schemas.microsoft.com/office/powerpoint/2010/main" val="1669916452"/>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13</a:t>
            </a:fld>
            <a:endParaRPr lang="en-US" dirty="0"/>
          </a:p>
        </p:txBody>
      </p:sp>
      <p:pic>
        <p:nvPicPr>
          <p:cNvPr id="3" name="Picture 2">
            <a:extLst>
              <a:ext uri="{FF2B5EF4-FFF2-40B4-BE49-F238E27FC236}">
                <a16:creationId xmlns:a16="http://schemas.microsoft.com/office/drawing/2014/main" id="{8F1C5FE4-504B-49A6-AF43-92017828E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02" y="1717112"/>
            <a:ext cx="9871236" cy="3781320"/>
          </a:xfrm>
          <a:prstGeom prst="rect">
            <a:avLst/>
          </a:prstGeom>
        </p:spPr>
      </p:pic>
      <p:sp>
        <p:nvSpPr>
          <p:cNvPr id="6" name="Shape 249">
            <a:extLst>
              <a:ext uri="{FF2B5EF4-FFF2-40B4-BE49-F238E27FC236}">
                <a16:creationId xmlns:a16="http://schemas.microsoft.com/office/drawing/2014/main" id="{DEBC01D0-A526-41FE-BE70-3BBF26FFB557}"/>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Key differences</a:t>
            </a:r>
            <a:r>
              <a:rPr lang="en" sz="4000" b="1" dirty="0"/>
              <a:t> </a:t>
            </a:r>
          </a:p>
        </p:txBody>
      </p:sp>
    </p:spTree>
    <p:extLst>
      <p:ext uri="{BB962C8B-B14F-4D97-AF65-F5344CB8AC3E}">
        <p14:creationId xmlns:p14="http://schemas.microsoft.com/office/powerpoint/2010/main" val="92067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14</a:t>
            </a:fld>
            <a:endParaRPr lang="en-US" dirty="0"/>
          </a:p>
        </p:txBody>
      </p:sp>
      <p:pic>
        <p:nvPicPr>
          <p:cNvPr id="2" name="Picture 1">
            <a:extLst>
              <a:ext uri="{FF2B5EF4-FFF2-40B4-BE49-F238E27FC236}">
                <a16:creationId xmlns:a16="http://schemas.microsoft.com/office/drawing/2014/main" id="{5AE3381D-D8D7-4ABF-9F3C-FDE76CEE801B}"/>
              </a:ext>
            </a:extLst>
          </p:cNvPr>
          <p:cNvPicPr>
            <a:picLocks noChangeAspect="1"/>
          </p:cNvPicPr>
          <p:nvPr/>
        </p:nvPicPr>
        <p:blipFill>
          <a:blip r:embed="rId3"/>
          <a:stretch>
            <a:fillRect/>
          </a:stretch>
        </p:blipFill>
        <p:spPr>
          <a:xfrm>
            <a:off x="1441198" y="1382378"/>
            <a:ext cx="9258300" cy="4791075"/>
          </a:xfrm>
          <a:prstGeom prst="rect">
            <a:avLst/>
          </a:prstGeom>
        </p:spPr>
      </p:pic>
      <p:sp>
        <p:nvSpPr>
          <p:cNvPr id="6" name="Shape 249">
            <a:extLst>
              <a:ext uri="{FF2B5EF4-FFF2-40B4-BE49-F238E27FC236}">
                <a16:creationId xmlns:a16="http://schemas.microsoft.com/office/drawing/2014/main" id="{F7B8874C-9A06-4947-B658-9C40E9C520F0}"/>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Size</a:t>
            </a:r>
            <a:r>
              <a:rPr lang="en" sz="4000" b="1" dirty="0"/>
              <a:t> </a:t>
            </a:r>
          </a:p>
        </p:txBody>
      </p:sp>
    </p:spTree>
    <p:extLst>
      <p:ext uri="{BB962C8B-B14F-4D97-AF65-F5344CB8AC3E}">
        <p14:creationId xmlns:p14="http://schemas.microsoft.com/office/powerpoint/2010/main" val="28525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15</a:t>
            </a:fld>
            <a:endParaRPr lang="en-US" dirty="0"/>
          </a:p>
        </p:txBody>
      </p:sp>
      <p:sp>
        <p:nvSpPr>
          <p:cNvPr id="2" name="Title 1"/>
          <p:cNvSpPr>
            <a:spLocks noGrp="1"/>
          </p:cNvSpPr>
          <p:nvPr>
            <p:ph type="title"/>
          </p:nvPr>
        </p:nvSpPr>
        <p:spPr>
          <a:xfrm>
            <a:off x="490780" y="237674"/>
            <a:ext cx="11125200" cy="889000"/>
          </a:xfrm>
        </p:spPr>
        <p:txBody>
          <a:bodyPr/>
          <a:lstStyle/>
          <a:p>
            <a:r>
              <a:rPr lang="en-US" sz="4000" b="1" dirty="0"/>
              <a:t>What is Docker?</a:t>
            </a:r>
          </a:p>
        </p:txBody>
      </p:sp>
      <p:sp>
        <p:nvSpPr>
          <p:cNvPr id="3" name="Rectangle 2"/>
          <p:cNvSpPr/>
          <p:nvPr/>
        </p:nvSpPr>
        <p:spPr>
          <a:xfrm>
            <a:off x="490780" y="1666704"/>
            <a:ext cx="10927188" cy="3046988"/>
          </a:xfrm>
          <a:prstGeom prst="rect">
            <a:avLst/>
          </a:prstGeom>
        </p:spPr>
        <p:txBody>
          <a:bodyPr wrap="square">
            <a:spAutoFit/>
          </a:bodyPr>
          <a:lstStyle/>
          <a:p>
            <a:pPr>
              <a:defRPr/>
            </a:pPr>
            <a:r>
              <a:rPr lang="en-US" sz="2400" dirty="0"/>
              <a:t>Docker is an Open platform for developers and sysadmins to </a:t>
            </a:r>
            <a:r>
              <a:rPr lang="en-US" sz="2400" b="1" u="sng" dirty="0"/>
              <a:t>build, ship and run distributed applications</a:t>
            </a:r>
            <a:r>
              <a:rPr lang="en-US" sz="2400" dirty="0"/>
              <a:t>.</a:t>
            </a:r>
          </a:p>
          <a:p>
            <a:pPr>
              <a:defRPr/>
            </a:pPr>
            <a:endParaRPr lang="en-US" sz="2400" dirty="0"/>
          </a:p>
          <a:p>
            <a:pPr>
              <a:defRPr/>
            </a:pPr>
            <a:r>
              <a:rPr lang="en-US" sz="2400" dirty="0"/>
              <a:t>It can run on most Linux distributions, Windows and Mac OS running </a:t>
            </a:r>
            <a:r>
              <a:rPr lang="en-US" sz="2400" b="1" u="sng" dirty="0"/>
              <a:t>Docker Engine </a:t>
            </a:r>
            <a:r>
              <a:rPr lang="en-US" sz="2400" dirty="0"/>
              <a:t>(Toolbox).</a:t>
            </a:r>
          </a:p>
          <a:p>
            <a:pPr>
              <a:defRPr/>
            </a:pPr>
            <a:endParaRPr lang="en-US" sz="2400" dirty="0"/>
          </a:p>
          <a:p>
            <a:pPr>
              <a:defRPr/>
            </a:pPr>
            <a:r>
              <a:rPr lang="en-US" sz="2400" dirty="0"/>
              <a:t>It is supported by most of </a:t>
            </a:r>
            <a:r>
              <a:rPr lang="en-US" sz="2400" b="1" u="sng" dirty="0"/>
              <a:t>cloud providers</a:t>
            </a:r>
            <a:r>
              <a:rPr lang="en-US" sz="2400" dirty="0"/>
              <a:t> and provide a popular </a:t>
            </a:r>
            <a:r>
              <a:rPr lang="en-US" sz="2400" b="1" u="sng" dirty="0"/>
              <a:t>Dev/Test, CI &amp; DevOps </a:t>
            </a:r>
            <a:r>
              <a:rPr lang="en-US" sz="2400" dirty="0"/>
              <a:t>platform for many use cases.</a:t>
            </a:r>
          </a:p>
        </p:txBody>
      </p:sp>
    </p:spTree>
    <p:extLst>
      <p:ext uri="{BB962C8B-B14F-4D97-AF65-F5344CB8AC3E}">
        <p14:creationId xmlns:p14="http://schemas.microsoft.com/office/powerpoint/2010/main" val="219924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16</a:t>
            </a:fld>
            <a:endParaRPr lang="en-US" dirty="0"/>
          </a:p>
        </p:txBody>
      </p:sp>
      <p:sp>
        <p:nvSpPr>
          <p:cNvPr id="2" name="Rectangle 1">
            <a:extLst>
              <a:ext uri="{FF2B5EF4-FFF2-40B4-BE49-F238E27FC236}">
                <a16:creationId xmlns:a16="http://schemas.microsoft.com/office/drawing/2014/main" id="{1512A3C1-7BD1-495E-B726-9482A4C76816}"/>
              </a:ext>
            </a:extLst>
          </p:cNvPr>
          <p:cNvSpPr/>
          <p:nvPr/>
        </p:nvSpPr>
        <p:spPr>
          <a:xfrm>
            <a:off x="737938" y="548171"/>
            <a:ext cx="8478252" cy="4985980"/>
          </a:xfrm>
          <a:prstGeom prst="rect">
            <a:avLst/>
          </a:prstGeom>
        </p:spPr>
        <p:txBody>
          <a:bodyPr wrap="square">
            <a:spAutoFit/>
          </a:bodyPr>
          <a:lstStyle/>
          <a:p>
            <a:r>
              <a:rPr lang="en-US" sz="4000" b="1" dirty="0"/>
              <a:t>First Public release of Docker</a:t>
            </a:r>
          </a:p>
          <a:p>
            <a:endParaRPr lang="en-IN" sz="4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March 2013, </a:t>
            </a:r>
            <a:r>
              <a:rPr lang="en-IN" sz="2000" dirty="0" err="1">
                <a:solidFill>
                  <a:srgbClr val="000000"/>
                </a:solidFill>
                <a:latin typeface="Droid Serif"/>
              </a:rPr>
              <a:t>PyCon</a:t>
            </a:r>
            <a:r>
              <a:rPr lang="en-IN" sz="2000" dirty="0">
                <a:solidFill>
                  <a:srgbClr val="000000"/>
                </a:solidFill>
                <a:latin typeface="Droid Serif"/>
              </a:rPr>
              <a:t>, Santa Clara:</a:t>
            </a:r>
          </a:p>
          <a:p>
            <a:br>
              <a:rPr lang="en-IN" sz="2000" dirty="0">
                <a:solidFill>
                  <a:srgbClr val="000000"/>
                </a:solidFill>
                <a:latin typeface="Droid Serif"/>
              </a:rPr>
            </a:br>
            <a:r>
              <a:rPr lang="en-IN" sz="2000" dirty="0">
                <a:solidFill>
                  <a:srgbClr val="000000"/>
                </a:solidFill>
                <a:latin typeface="Droid Serif"/>
              </a:rPr>
              <a:t>"Docker" is shown to a public audience for the first time.</a:t>
            </a:r>
          </a:p>
          <a:p>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It is released with an open source license.</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Very positive reactions and feedback!</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a:t>
            </a:r>
            <a:r>
              <a:rPr lang="en-IN" sz="2000" dirty="0" err="1">
                <a:solidFill>
                  <a:srgbClr val="000000"/>
                </a:solidFill>
                <a:latin typeface="Droid Serif"/>
              </a:rPr>
              <a:t>dotCloud</a:t>
            </a:r>
            <a:r>
              <a:rPr lang="en-IN" sz="2000" dirty="0">
                <a:solidFill>
                  <a:srgbClr val="000000"/>
                </a:solidFill>
                <a:latin typeface="Droid Serif"/>
              </a:rPr>
              <a:t> team progressively shifts to Docker development.</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same year, </a:t>
            </a:r>
            <a:r>
              <a:rPr lang="en-IN" sz="2000" dirty="0" err="1">
                <a:solidFill>
                  <a:srgbClr val="000000"/>
                </a:solidFill>
                <a:latin typeface="Droid Serif"/>
              </a:rPr>
              <a:t>dotCloud</a:t>
            </a:r>
            <a:r>
              <a:rPr lang="en-IN" sz="2000" dirty="0">
                <a:solidFill>
                  <a:srgbClr val="000000"/>
                </a:solidFill>
                <a:latin typeface="Droid Serif"/>
              </a:rPr>
              <a:t> changes name to Docker.</a:t>
            </a:r>
            <a:br>
              <a:rPr lang="en-IN" dirty="0"/>
            </a:br>
            <a:endParaRPr lang="en-IN" dirty="0"/>
          </a:p>
        </p:txBody>
      </p:sp>
    </p:spTree>
    <p:extLst>
      <p:ext uri="{BB962C8B-B14F-4D97-AF65-F5344CB8AC3E}">
        <p14:creationId xmlns:p14="http://schemas.microsoft.com/office/powerpoint/2010/main" val="31028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17</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Basic Architecture</a:t>
            </a:r>
          </a:p>
        </p:txBody>
      </p:sp>
    </p:spTree>
    <p:extLst>
      <p:ext uri="{BB962C8B-B14F-4D97-AF65-F5344CB8AC3E}">
        <p14:creationId xmlns:p14="http://schemas.microsoft.com/office/powerpoint/2010/main" val="20889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85676"/>
            <a:ext cx="11125200" cy="889000"/>
          </a:xfrm>
        </p:spPr>
        <p:txBody>
          <a:bodyPr/>
          <a:lstStyle/>
          <a:p>
            <a:r>
              <a:rPr lang="en-US" sz="4000" b="1" dirty="0"/>
              <a:t>Docker Architecture</a:t>
            </a:r>
          </a:p>
        </p:txBody>
      </p:sp>
      <p:sp>
        <p:nvSpPr>
          <p:cNvPr id="3" name="Content Placeholder 2"/>
          <p:cNvSpPr>
            <a:spLocks noGrp="1"/>
          </p:cNvSpPr>
          <p:nvPr>
            <p:ph idx="1"/>
          </p:nvPr>
        </p:nvSpPr>
        <p:spPr/>
        <p:txBody>
          <a:bodyPr/>
          <a:lstStyle/>
          <a:p>
            <a:pPr lvl="1"/>
            <a:endParaRPr lang="en-US" dirty="0"/>
          </a:p>
          <a:p>
            <a:pPr>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18</a:t>
            </a:fld>
            <a:endParaRPr lang="en-US" dirty="0">
              <a:solidFill>
                <a:srgbClr val="5F5F5F">
                  <a:lumMod val="60000"/>
                  <a:lumOff val="40000"/>
                </a:srgb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5438274" y="1176071"/>
            <a:ext cx="6593729" cy="3670997"/>
          </a:xfrm>
          <a:prstGeom prst="rect">
            <a:avLst/>
          </a:prstGeom>
          <a:noFill/>
          <a:ln w="9525">
            <a:noFill/>
            <a:miter lim="800000"/>
            <a:headEnd/>
            <a:tailEnd/>
          </a:ln>
        </p:spPr>
      </p:pic>
      <p:sp>
        <p:nvSpPr>
          <p:cNvPr id="9" name="Content Placeholder 2"/>
          <p:cNvSpPr txBox="1">
            <a:spLocks/>
          </p:cNvSpPr>
          <p:nvPr/>
        </p:nvSpPr>
        <p:spPr>
          <a:xfrm>
            <a:off x="144377" y="1297064"/>
            <a:ext cx="5609307" cy="5222055"/>
          </a:xfrm>
          <a:prstGeom prst="rect">
            <a:avLst/>
          </a:prstGeom>
        </p:spPr>
        <p:txBody>
          <a:bodyPr vert="horz" lIns="0" tIns="0" rIns="0" bIns="0" rtlCol="0">
            <a:noAutofit/>
          </a:bodyPr>
          <a:lstStyle/>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Engine </a:t>
            </a:r>
            <a:r>
              <a:rPr lang="en-US" sz="2400" dirty="0"/>
              <a:t>– Docker Daemon, </a:t>
            </a:r>
          </a:p>
          <a:p>
            <a:pPr>
              <a:lnSpc>
                <a:spcPct val="90000"/>
              </a:lnSpc>
              <a:spcBef>
                <a:spcPts val="1200"/>
              </a:spcBef>
              <a:buClr>
                <a:schemeClr val="tx1">
                  <a:lumMod val="60000"/>
                  <a:lumOff val="40000"/>
                </a:schemeClr>
              </a:buClr>
              <a:defRPr/>
            </a:pPr>
            <a:r>
              <a:rPr lang="en-US" sz="2400" dirty="0"/>
              <a:t>		       REST API, CLI.</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client </a:t>
            </a:r>
            <a:r>
              <a:rPr lang="en-US" sz="2400" dirty="0"/>
              <a:t>– Command Line Interface (CLI) for interfacing with the Docker</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Image</a:t>
            </a:r>
            <a:r>
              <a:rPr lang="en-US" sz="2400" dirty="0"/>
              <a:t> – Hierarchies of files built from a </a:t>
            </a:r>
            <a:r>
              <a:rPr lang="en-US" sz="2400" dirty="0" err="1"/>
              <a:t>Dockerfile</a:t>
            </a:r>
            <a:r>
              <a:rPr lang="en-US" sz="2400" dirty="0"/>
              <a:t>, the file used as input to the docker build command</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Container</a:t>
            </a:r>
            <a:r>
              <a:rPr lang="en-US" sz="2400" dirty="0"/>
              <a:t> – Running instance of an Image using the docker run command</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err="1"/>
              <a:t>Dockerfile</a:t>
            </a:r>
            <a:r>
              <a:rPr lang="en-US" sz="2400" dirty="0"/>
              <a:t> – Text file of Docker instructions used to assemble a Docker Image</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Hub (Registry)</a:t>
            </a:r>
            <a:r>
              <a:rPr lang="en-US" sz="2400" dirty="0"/>
              <a:t> – Image repository </a:t>
            </a:r>
          </a:p>
          <a:p>
            <a:pPr marL="228600" lvl="0" indent="-228600">
              <a:lnSpc>
                <a:spcPct val="90000"/>
              </a:lnSpc>
              <a:spcBef>
                <a:spcPts val="1200"/>
              </a:spcBef>
              <a:buClr>
                <a:schemeClr val="tx1">
                  <a:lumMod val="60000"/>
                  <a:lumOff val="40000"/>
                </a:schemeClr>
              </a:buClr>
              <a:defRPr/>
            </a:pPr>
            <a:endParaRPr lang="en-US" sz="2400" dirty="0"/>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7178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Engine</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19</a:t>
            </a:fld>
            <a:endParaRPr lang="en-US" dirty="0">
              <a:solidFill>
                <a:srgbClr val="5F5F5F">
                  <a:lumMod val="60000"/>
                  <a:lumOff val="40000"/>
                </a:srgbClr>
              </a:solidFill>
            </a:endParaRPr>
          </a:p>
        </p:txBody>
      </p:sp>
      <p:sp>
        <p:nvSpPr>
          <p:cNvPr id="10" name="Rectangle 5">
            <a:extLst>
              <a:ext uri="{FF2B5EF4-FFF2-40B4-BE49-F238E27FC236}">
                <a16:creationId xmlns:a16="http://schemas.microsoft.com/office/drawing/2014/main" id="{ADECBECF-F9BD-480C-A22A-318DE91674AD}"/>
              </a:ext>
            </a:extLst>
          </p:cNvPr>
          <p:cNvSpPr>
            <a:spLocks noChangeArrowheads="1"/>
          </p:cNvSpPr>
          <p:nvPr/>
        </p:nvSpPr>
        <p:spPr bwMode="auto">
          <a:xfrm>
            <a:off x="500052" y="1237788"/>
            <a:ext cx="11569514" cy="14849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3444C"/>
                </a:solidFill>
                <a:effectLst/>
                <a:latin typeface="open sans"/>
              </a:rPr>
              <a:t>Docker Engine</a:t>
            </a:r>
            <a:r>
              <a:rPr kumimoji="0" lang="en-US" altLang="en-US" b="0" i="0" u="none" strike="noStrike" cap="none" normalizeH="0" baseline="0" dirty="0">
                <a:ln>
                  <a:noFill/>
                </a:ln>
                <a:solidFill>
                  <a:srgbClr val="33444C"/>
                </a:solidFill>
                <a:effectLst/>
                <a:latin typeface="open sans"/>
              </a:rPr>
              <a:t> is a client-server application with these major components:</a:t>
            </a:r>
            <a:endParaRPr kumimoji="0" lang="en-US" altLang="en-US" sz="1200" b="0" i="0" u="none" strike="noStrike" cap="none" normalizeH="0" baseline="0" dirty="0">
              <a:ln>
                <a:noFill/>
              </a:ln>
              <a:solidFill>
                <a:schemeClr val="tx1"/>
              </a:solidFill>
              <a:effectLst/>
            </a:endParaRP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server</a:t>
            </a:r>
            <a:r>
              <a:rPr kumimoji="0" lang="en-US" altLang="en-US" b="0" i="0" u="none" strike="noStrike" cap="none" normalizeH="0" baseline="0" dirty="0">
                <a:ln>
                  <a:noFill/>
                </a:ln>
                <a:solidFill>
                  <a:srgbClr val="33444C"/>
                </a:solidFill>
                <a:effectLst/>
                <a:latin typeface="open sans"/>
              </a:rPr>
              <a:t> which is a type of long-running program called a daemon process (the </a:t>
            </a:r>
            <a:r>
              <a:rPr kumimoji="0" lang="en-US" altLang="en-US" sz="1600" b="0" i="0" u="none" strike="noStrike" cap="none" normalizeH="0" baseline="0" dirty="0" err="1">
                <a:ln>
                  <a:noFill/>
                </a:ln>
                <a:solidFill>
                  <a:srgbClr val="0C5176"/>
                </a:solidFill>
                <a:effectLst/>
                <a:latin typeface="Menlo"/>
              </a:rPr>
              <a:t>dockerd</a:t>
            </a:r>
            <a:r>
              <a:rPr kumimoji="0" lang="en-US" altLang="en-US" b="0" i="0" u="none" strike="noStrike" cap="none" normalizeH="0" baseline="0" dirty="0">
                <a:ln>
                  <a:noFill/>
                </a:ln>
                <a:solidFill>
                  <a:srgbClr val="33444C"/>
                </a:solidFill>
                <a:effectLst/>
                <a:latin typeface="open sans"/>
              </a:rPr>
              <a:t> command).</a:t>
            </a:r>
          </a:p>
          <a:p>
            <a:pPr lvl="1">
              <a:buFontTx/>
              <a:buChar char="•"/>
            </a:pPr>
            <a:r>
              <a:rPr lang="en-US" altLang="en-US" dirty="0">
                <a:solidFill>
                  <a:srgbClr val="33444C"/>
                </a:solidFill>
                <a:latin typeface="open sans"/>
              </a:rPr>
              <a:t>A </a:t>
            </a:r>
            <a:r>
              <a:rPr lang="en-US" altLang="en-US" b="1" u="sng" dirty="0">
                <a:solidFill>
                  <a:srgbClr val="33444C"/>
                </a:solidFill>
                <a:latin typeface="open sans"/>
              </a:rPr>
              <a:t>REST </a:t>
            </a:r>
            <a:r>
              <a:rPr kumimoji="0" lang="en-US" altLang="en-US" b="1" i="0" u="sng" strike="noStrike" cap="none" normalizeH="0" baseline="0" dirty="0">
                <a:ln>
                  <a:noFill/>
                </a:ln>
                <a:solidFill>
                  <a:srgbClr val="33444C"/>
                </a:solidFill>
                <a:effectLst/>
                <a:latin typeface="open sans"/>
              </a:rPr>
              <a:t>API </a:t>
            </a:r>
            <a:r>
              <a:rPr kumimoji="0" lang="en-US" altLang="en-US" b="0" i="0" u="none" strike="noStrike" cap="none" normalizeH="0" baseline="0" dirty="0">
                <a:ln>
                  <a:noFill/>
                </a:ln>
                <a:solidFill>
                  <a:srgbClr val="33444C"/>
                </a:solidFill>
                <a:effectLst/>
                <a:latin typeface="open sans"/>
              </a:rPr>
              <a:t>which specifies interfaces that programs can use to talk to the daemon and instruct it what to do.</a:t>
            </a: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command line interface (CLI)</a:t>
            </a:r>
            <a:r>
              <a:rPr kumimoji="0" lang="en-US" altLang="en-US" b="1" i="0" strike="noStrike" cap="none" normalizeH="0" baseline="0" dirty="0">
                <a:ln>
                  <a:noFill/>
                </a:ln>
                <a:solidFill>
                  <a:srgbClr val="33444C"/>
                </a:solidFill>
                <a:effectLst/>
                <a:latin typeface="open sans"/>
              </a:rPr>
              <a:t> </a:t>
            </a:r>
            <a:r>
              <a:rPr kumimoji="0" lang="en-US" altLang="en-US" b="0" i="0" u="none" strike="noStrike" cap="none" normalizeH="0" baseline="0" dirty="0">
                <a:ln>
                  <a:noFill/>
                </a:ln>
                <a:solidFill>
                  <a:srgbClr val="33444C"/>
                </a:solidFill>
                <a:effectLst/>
                <a:latin typeface="open sans"/>
              </a:rPr>
              <a:t>client (the </a:t>
            </a:r>
            <a:r>
              <a:rPr lang="en-US" altLang="en-US" dirty="0">
                <a:solidFill>
                  <a:srgbClr val="0C5176"/>
                </a:solidFill>
                <a:latin typeface="Menlo"/>
              </a:rPr>
              <a:t>docker</a:t>
            </a:r>
            <a:r>
              <a:rPr kumimoji="0" lang="en-US" altLang="en-US" b="0" i="0" u="none" strike="noStrike" cap="none" normalizeH="0" baseline="0" dirty="0">
                <a:ln>
                  <a:noFill/>
                </a:ln>
                <a:solidFill>
                  <a:srgbClr val="33444C"/>
                </a:solidFill>
                <a:effectLst/>
                <a:latin typeface="open sans"/>
              </a:rPr>
              <a:t> command).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33444C"/>
              </a:solidFill>
              <a:effectLst/>
              <a:latin typeface="open sans"/>
            </a:endParaRPr>
          </a:p>
        </p:txBody>
      </p:sp>
      <p:pic>
        <p:nvPicPr>
          <p:cNvPr id="5126" name="Picture 6" descr="Docker Engine Components Flow">
            <a:extLst>
              <a:ext uri="{FF2B5EF4-FFF2-40B4-BE49-F238E27FC236}">
                <a16:creationId xmlns:a16="http://schemas.microsoft.com/office/drawing/2014/main" id="{D4914A69-696C-4855-A4FD-241D78C0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314" y="2671094"/>
            <a:ext cx="5191396" cy="406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id="{A6429185-1607-41E7-8849-073BA3286F53}"/>
              </a:ext>
            </a:extLst>
          </p:cNvPr>
          <p:cNvSpPr/>
          <p:nvPr/>
        </p:nvSpPr>
        <p:spPr>
          <a:xfrm>
            <a:off x="685800" y="457200"/>
            <a:ext cx="10587789" cy="5139869"/>
          </a:xfrm>
          <a:prstGeom prst="rect">
            <a:avLst/>
          </a:prstGeom>
        </p:spPr>
        <p:txBody>
          <a:bodyPr wrap="square">
            <a:spAutoFit/>
          </a:bodyPr>
          <a:lstStyle/>
          <a:p>
            <a:r>
              <a:rPr lang="en-IN" sz="4000" b="1" dirty="0">
                <a:solidFill>
                  <a:srgbClr val="000000"/>
                </a:solidFill>
                <a:latin typeface="Droid Serif"/>
              </a:rPr>
              <a:t>Why the buzz around Containers and Docker?</a:t>
            </a:r>
          </a:p>
          <a:p>
            <a:endParaRPr lang="en-IN" sz="28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software industry has changed</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Before:</a:t>
            </a:r>
          </a:p>
          <a:p>
            <a:pPr marL="742950" lvl="1" indent="-285750">
              <a:buFont typeface="Arial" panose="020B0604020202020204" pitchFamily="34" charset="0"/>
              <a:buChar char="•"/>
            </a:pPr>
            <a:r>
              <a:rPr lang="en-IN" sz="2000" dirty="0">
                <a:solidFill>
                  <a:srgbClr val="000000"/>
                </a:solidFill>
                <a:latin typeface="Droid Serif"/>
              </a:rPr>
              <a:t>monolithic applications</a:t>
            </a:r>
          </a:p>
          <a:p>
            <a:pPr marL="742950" lvl="1" indent="-285750">
              <a:buFont typeface="Arial" panose="020B0604020202020204" pitchFamily="34" charset="0"/>
              <a:buChar char="•"/>
            </a:pPr>
            <a:r>
              <a:rPr lang="en-IN" sz="2000" dirty="0">
                <a:solidFill>
                  <a:srgbClr val="000000"/>
                </a:solidFill>
                <a:latin typeface="Droid Serif"/>
              </a:rPr>
              <a:t>long development cycles</a:t>
            </a:r>
          </a:p>
          <a:p>
            <a:pPr marL="742950" lvl="1" indent="-285750">
              <a:buFont typeface="Arial" panose="020B0604020202020204" pitchFamily="34" charset="0"/>
              <a:buChar char="•"/>
            </a:pPr>
            <a:r>
              <a:rPr lang="en-IN" sz="2000" dirty="0">
                <a:solidFill>
                  <a:srgbClr val="000000"/>
                </a:solidFill>
                <a:latin typeface="Droid Serif"/>
              </a:rPr>
              <a:t>single environment</a:t>
            </a:r>
          </a:p>
          <a:p>
            <a:pPr marL="742950" lvl="1" indent="-285750">
              <a:buFont typeface="Arial" panose="020B0604020202020204" pitchFamily="34" charset="0"/>
              <a:buChar char="•"/>
            </a:pPr>
            <a:r>
              <a:rPr lang="en-IN" sz="2000" dirty="0">
                <a:solidFill>
                  <a:srgbClr val="000000"/>
                </a:solidFill>
                <a:latin typeface="Droid Serif"/>
              </a:rPr>
              <a:t>slowly scaling up</a:t>
            </a:r>
          </a:p>
          <a:p>
            <a:pPr lvl="1"/>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Now:</a:t>
            </a:r>
          </a:p>
          <a:p>
            <a:pPr marL="742950" lvl="1" indent="-285750">
              <a:buFont typeface="Arial" panose="020B0604020202020204" pitchFamily="34" charset="0"/>
              <a:buChar char="•"/>
            </a:pPr>
            <a:r>
              <a:rPr lang="en-IN" sz="2000" dirty="0">
                <a:solidFill>
                  <a:srgbClr val="000000"/>
                </a:solidFill>
                <a:latin typeface="Droid Serif"/>
              </a:rPr>
              <a:t>decoupled services</a:t>
            </a:r>
          </a:p>
          <a:p>
            <a:pPr marL="742950" lvl="1" indent="-285750">
              <a:buFont typeface="Arial" panose="020B0604020202020204" pitchFamily="34" charset="0"/>
              <a:buChar char="•"/>
            </a:pPr>
            <a:r>
              <a:rPr lang="en-IN" sz="2000" dirty="0">
                <a:solidFill>
                  <a:srgbClr val="000000"/>
                </a:solidFill>
                <a:latin typeface="Droid Serif"/>
              </a:rPr>
              <a:t>fast, iterative improvements</a:t>
            </a:r>
          </a:p>
          <a:p>
            <a:pPr marL="742950" lvl="1" indent="-285750">
              <a:buFont typeface="Arial" panose="020B0604020202020204" pitchFamily="34" charset="0"/>
              <a:buChar char="•"/>
            </a:pPr>
            <a:r>
              <a:rPr lang="en-IN" sz="2000" dirty="0">
                <a:solidFill>
                  <a:srgbClr val="000000"/>
                </a:solidFill>
                <a:latin typeface="Droid Serif"/>
              </a:rPr>
              <a:t>multiple environments</a:t>
            </a:r>
          </a:p>
          <a:p>
            <a:pPr marL="742950" lvl="1" indent="-285750">
              <a:buFont typeface="Arial" panose="020B0604020202020204" pitchFamily="34" charset="0"/>
              <a:buChar char="•"/>
            </a:pPr>
            <a:r>
              <a:rPr lang="en-IN" sz="2000" dirty="0">
                <a:solidFill>
                  <a:srgbClr val="000000"/>
                </a:solidFill>
                <a:latin typeface="Droid Serif"/>
              </a:rPr>
              <a:t>quickly scaling out</a:t>
            </a:r>
            <a:endParaRPr lang="en-IN" sz="2000" b="0" i="0" dirty="0">
              <a:solidFill>
                <a:srgbClr val="000000"/>
              </a:solidFill>
              <a:effectLst/>
              <a:latin typeface="Droid Serif"/>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b="1" dirty="0"/>
              <a:t>Docker Images</a:t>
            </a:r>
          </a:p>
        </p:txBody>
      </p:sp>
      <p:pic>
        <p:nvPicPr>
          <p:cNvPr id="91138" name="Picture 2"/>
          <p:cNvPicPr>
            <a:picLocks noChangeAspect="1" noChangeArrowheads="1"/>
          </p:cNvPicPr>
          <p:nvPr/>
        </p:nvPicPr>
        <p:blipFill rotWithShape="1">
          <a:blip r:embed="rId3" cstate="print"/>
          <a:srcRect b="14642"/>
          <a:stretch/>
        </p:blipFill>
        <p:spPr bwMode="auto">
          <a:xfrm>
            <a:off x="7728002" y="1600200"/>
            <a:ext cx="4229100" cy="3479800"/>
          </a:xfrm>
          <a:prstGeom prst="rect">
            <a:avLst/>
          </a:prstGeom>
          <a:noFill/>
          <a:ln w="9525">
            <a:noFill/>
            <a:miter lim="800000"/>
            <a:headEnd/>
            <a:tailEnd/>
          </a:ln>
        </p:spPr>
      </p:pic>
      <p:sp>
        <p:nvSpPr>
          <p:cNvPr id="9" name="Rectangle 8"/>
          <p:cNvSpPr/>
          <p:nvPr/>
        </p:nvSpPr>
        <p:spPr>
          <a:xfrm>
            <a:off x="8494295" y="6015789"/>
            <a:ext cx="3333544" cy="200055"/>
          </a:xfrm>
          <a:prstGeom prst="rect">
            <a:avLst/>
          </a:prstGeom>
        </p:spPr>
        <p:txBody>
          <a:bodyPr wrap="square">
            <a:spAutoFit/>
          </a:bodyPr>
          <a:lstStyle/>
          <a:p>
            <a:r>
              <a:rPr lang="en-US" sz="700" dirty="0"/>
              <a:t>Source: </a:t>
            </a:r>
            <a:r>
              <a:rPr lang="en-US" sz="700"/>
              <a:t>Docker docs </a:t>
            </a:r>
            <a:r>
              <a:rPr lang="en-US" sz="700" dirty="0"/>
              <a:t>and https://</a:t>
            </a:r>
            <a:r>
              <a:rPr lang="en-US" sz="700" dirty="0" err="1"/>
              <a:t>docs.docker.com</a:t>
            </a:r>
            <a:r>
              <a:rPr lang="en-US" sz="700" dirty="0"/>
              <a:t>/glossary/</a:t>
            </a:r>
          </a:p>
        </p:txBody>
      </p:sp>
      <p:sp>
        <p:nvSpPr>
          <p:cNvPr id="7" name="Slide Number Placeholder 4">
            <a:extLst>
              <a:ext uri="{FF2B5EF4-FFF2-40B4-BE49-F238E27FC236}">
                <a16:creationId xmlns:a16="http://schemas.microsoft.com/office/drawing/2014/main" id="{F13B6E41-9510-494F-9521-B41FD71D021A}"/>
              </a:ext>
            </a:extLst>
          </p:cNvPr>
          <p:cNvSpPr>
            <a:spLocks noGrp="1"/>
          </p:cNvSpPr>
          <p:nvPr>
            <p:ph type="sldNum" sz="quarter" idx="12"/>
          </p:nvPr>
        </p:nvSpPr>
        <p:spPr>
          <a:xfrm>
            <a:off x="11276011" y="6556248"/>
            <a:ext cx="381661" cy="182880"/>
          </a:xfrm>
        </p:spPr>
        <p:txBody>
          <a:bodyPr/>
          <a:lstStyle/>
          <a:p>
            <a:r>
              <a:rPr lang="en-US" dirty="0"/>
              <a:t>10</a:t>
            </a:r>
          </a:p>
        </p:txBody>
      </p:sp>
      <p:sp>
        <p:nvSpPr>
          <p:cNvPr id="2" name="Rectangle 1">
            <a:extLst>
              <a:ext uri="{FF2B5EF4-FFF2-40B4-BE49-F238E27FC236}">
                <a16:creationId xmlns:a16="http://schemas.microsoft.com/office/drawing/2014/main" id="{39F41633-0A42-44BB-9B27-3370DF52145B}"/>
              </a:ext>
            </a:extLst>
          </p:cNvPr>
          <p:cNvSpPr/>
          <p:nvPr/>
        </p:nvSpPr>
        <p:spPr>
          <a:xfrm>
            <a:off x="569495" y="1552125"/>
            <a:ext cx="6092825" cy="3970318"/>
          </a:xfrm>
          <a:prstGeom prst="rect">
            <a:avLst/>
          </a:prstGeom>
        </p:spPr>
        <p:txBody>
          <a:bodyPr>
            <a:spAutoFit/>
          </a:bodyPr>
          <a:lstStyle/>
          <a:p>
            <a:pPr>
              <a:buFont typeface="Arial" panose="020B0604020202020204" pitchFamily="34" charset="0"/>
              <a:buChar char="•"/>
            </a:pPr>
            <a:r>
              <a:rPr lang="en-IN" dirty="0">
                <a:solidFill>
                  <a:srgbClr val="000000"/>
                </a:solidFill>
                <a:latin typeface="Droid Serif"/>
              </a:rPr>
              <a:t>Image = files + metadata</a:t>
            </a:r>
          </a:p>
          <a:p>
            <a:pPr>
              <a:buFont typeface="Arial" panose="020B0604020202020204" pitchFamily="34" charset="0"/>
              <a:buChar char="•"/>
            </a:pPr>
            <a:r>
              <a:rPr lang="en-IN" dirty="0">
                <a:solidFill>
                  <a:srgbClr val="000000"/>
                </a:solidFill>
                <a:latin typeface="Droid Serif"/>
              </a:rPr>
              <a:t>These files form the root filesystem of our container.</a:t>
            </a:r>
          </a:p>
          <a:p>
            <a:pPr>
              <a:buFont typeface="Arial" panose="020B0604020202020204" pitchFamily="34" charset="0"/>
              <a:buChar char="•"/>
            </a:pPr>
            <a:r>
              <a:rPr lang="en-IN" dirty="0">
                <a:solidFill>
                  <a:srgbClr val="000000"/>
                </a:solidFill>
                <a:latin typeface="Droid Serif"/>
              </a:rPr>
              <a:t>The metadata can indicate a number of things, e.g.:</a:t>
            </a:r>
          </a:p>
          <a:p>
            <a:pPr marL="742950" lvl="1" indent="-285750">
              <a:buFont typeface="Arial" panose="020B0604020202020204" pitchFamily="34" charset="0"/>
              <a:buChar char="•"/>
            </a:pPr>
            <a:r>
              <a:rPr lang="en-IN" dirty="0">
                <a:solidFill>
                  <a:srgbClr val="000000"/>
                </a:solidFill>
                <a:latin typeface="Droid Serif"/>
              </a:rPr>
              <a:t>the author of the image</a:t>
            </a:r>
          </a:p>
          <a:p>
            <a:pPr marL="742950" lvl="1" indent="-285750">
              <a:buFont typeface="Arial" panose="020B0604020202020204" pitchFamily="34" charset="0"/>
              <a:buChar char="•"/>
            </a:pPr>
            <a:r>
              <a:rPr lang="en-IN" dirty="0">
                <a:solidFill>
                  <a:srgbClr val="000000"/>
                </a:solidFill>
                <a:latin typeface="Droid Serif"/>
              </a:rPr>
              <a:t>the command to execute in the container when starting it</a:t>
            </a:r>
          </a:p>
          <a:p>
            <a:pPr marL="742950" lvl="1" indent="-285750">
              <a:buFont typeface="Arial" panose="020B0604020202020204" pitchFamily="34" charset="0"/>
              <a:buChar char="•"/>
            </a:pPr>
            <a:r>
              <a:rPr lang="en-IN" dirty="0">
                <a:solidFill>
                  <a:srgbClr val="000000"/>
                </a:solidFill>
                <a:latin typeface="Droid Serif"/>
              </a:rPr>
              <a:t>environment variables to be set</a:t>
            </a:r>
          </a:p>
          <a:p>
            <a:pPr marL="742950" lvl="1" indent="-285750">
              <a:buFont typeface="Arial" panose="020B0604020202020204" pitchFamily="34" charset="0"/>
              <a:buChar char="•"/>
            </a:pPr>
            <a:r>
              <a:rPr lang="en-IN" dirty="0">
                <a:solidFill>
                  <a:srgbClr val="000000"/>
                </a:solidFill>
                <a:latin typeface="Droid Serif"/>
              </a:rPr>
              <a:t>etc.</a:t>
            </a:r>
          </a:p>
          <a:p>
            <a:pPr>
              <a:buFont typeface="Arial" panose="020B0604020202020204" pitchFamily="34" charset="0"/>
              <a:buChar char="•"/>
            </a:pPr>
            <a:r>
              <a:rPr lang="en-IN" dirty="0">
                <a:solidFill>
                  <a:srgbClr val="000000"/>
                </a:solidFill>
                <a:latin typeface="Droid Serif"/>
              </a:rPr>
              <a:t>Images are made of </a:t>
            </a:r>
            <a:r>
              <a:rPr lang="en-IN" i="1" dirty="0">
                <a:solidFill>
                  <a:srgbClr val="000000"/>
                </a:solidFill>
                <a:latin typeface="Droid Serif"/>
              </a:rPr>
              <a:t>layers</a:t>
            </a:r>
            <a:r>
              <a:rPr lang="en-IN" dirty="0">
                <a:solidFill>
                  <a:srgbClr val="000000"/>
                </a:solidFill>
                <a:latin typeface="Droid Serif"/>
              </a:rPr>
              <a:t>, conceptually stacked on top of each other.</a:t>
            </a:r>
          </a:p>
          <a:p>
            <a:pPr>
              <a:buFont typeface="Arial" panose="020B0604020202020204" pitchFamily="34" charset="0"/>
              <a:buChar char="•"/>
            </a:pPr>
            <a:r>
              <a:rPr lang="en-IN" dirty="0">
                <a:solidFill>
                  <a:srgbClr val="000000"/>
                </a:solidFill>
                <a:latin typeface="Droid Serif"/>
              </a:rPr>
              <a:t>Each layer can add, change, and remove files and/or metadata.</a:t>
            </a:r>
          </a:p>
          <a:p>
            <a:pPr>
              <a:buFont typeface="Arial" panose="020B0604020202020204" pitchFamily="34" charset="0"/>
              <a:buChar char="•"/>
            </a:pPr>
            <a:r>
              <a:rPr lang="en-IN" dirty="0">
                <a:solidFill>
                  <a:srgbClr val="000000"/>
                </a:solidFill>
                <a:latin typeface="Droid Serif"/>
              </a:rPr>
              <a:t>Images can share layers to optimize disk usage, transfer times, and memory use.</a:t>
            </a:r>
            <a:endParaRPr lang="en-IN" b="0" i="0" dirty="0">
              <a:solidFill>
                <a:srgbClr val="000000"/>
              </a:solidFill>
              <a:effectLst/>
              <a:latin typeface="Droid Serif"/>
            </a:endParaRPr>
          </a:p>
        </p:txBody>
      </p:sp>
    </p:spTree>
    <p:extLst>
      <p:ext uri="{BB962C8B-B14F-4D97-AF65-F5344CB8AC3E}">
        <p14:creationId xmlns:p14="http://schemas.microsoft.com/office/powerpoint/2010/main" val="13737781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21</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Docker Image vs Container</a:t>
            </a:r>
          </a:p>
        </p:txBody>
      </p:sp>
      <p:pic>
        <p:nvPicPr>
          <p:cNvPr id="7" name="Picture 6">
            <a:extLst>
              <a:ext uri="{FF2B5EF4-FFF2-40B4-BE49-F238E27FC236}">
                <a16:creationId xmlns:a16="http://schemas.microsoft.com/office/drawing/2014/main" id="{88DAC97E-4C51-47FB-97CF-88FFB0CDFA01}"/>
              </a:ext>
            </a:extLst>
          </p:cNvPr>
          <p:cNvPicPr>
            <a:picLocks noChangeAspect="1"/>
          </p:cNvPicPr>
          <p:nvPr/>
        </p:nvPicPr>
        <p:blipFill>
          <a:blip r:embed="rId3"/>
          <a:stretch>
            <a:fillRect/>
          </a:stretch>
        </p:blipFill>
        <p:spPr>
          <a:xfrm>
            <a:off x="5062455" y="1044741"/>
            <a:ext cx="7041313" cy="3125435"/>
          </a:xfrm>
          <a:prstGeom prst="rect">
            <a:avLst/>
          </a:prstGeom>
        </p:spPr>
      </p:pic>
      <p:sp>
        <p:nvSpPr>
          <p:cNvPr id="11" name="Rectangle 10">
            <a:extLst>
              <a:ext uri="{FF2B5EF4-FFF2-40B4-BE49-F238E27FC236}">
                <a16:creationId xmlns:a16="http://schemas.microsoft.com/office/drawing/2014/main" id="{6DA73C28-8C01-482A-9110-DD1BA11074DA}"/>
              </a:ext>
            </a:extLst>
          </p:cNvPr>
          <p:cNvSpPr/>
          <p:nvPr/>
        </p:nvSpPr>
        <p:spPr>
          <a:xfrm>
            <a:off x="297580" y="1677564"/>
            <a:ext cx="5245091" cy="929894"/>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An image is a read-only filesystem.</a:t>
            </a:r>
          </a:p>
          <a:p>
            <a:pPr>
              <a:buFont typeface="Arial" panose="020B0604020202020204" pitchFamily="34" charset="0"/>
              <a:buChar char="•"/>
            </a:pPr>
            <a:r>
              <a:rPr lang="en-IN" dirty="0">
                <a:solidFill>
                  <a:srgbClr val="000000"/>
                </a:solidFill>
                <a:latin typeface="Droid Serif"/>
              </a:rPr>
              <a:t>A container is an encapsulated set of processes.</a:t>
            </a:r>
          </a:p>
          <a:p>
            <a:pPr>
              <a:buFont typeface="Arial" panose="020B0604020202020204" pitchFamily="34" charset="0"/>
              <a:buChar char="•"/>
            </a:pPr>
            <a:r>
              <a:rPr lang="en-IN" dirty="0">
                <a:solidFill>
                  <a:srgbClr val="000000"/>
                </a:solidFill>
                <a:latin typeface="Droid Serif"/>
              </a:rPr>
              <a:t>Running in a read-write copy of that file system.</a:t>
            </a:r>
            <a:endParaRPr lang="en-IN" b="0" i="0" dirty="0">
              <a:solidFill>
                <a:srgbClr val="000000"/>
              </a:solidFill>
              <a:effectLst/>
              <a:latin typeface="Droid Serif"/>
            </a:endParaRPr>
          </a:p>
        </p:txBody>
      </p:sp>
      <p:sp>
        <p:nvSpPr>
          <p:cNvPr id="12" name="Rectangle 3">
            <a:extLst>
              <a:ext uri="{FF2B5EF4-FFF2-40B4-BE49-F238E27FC236}">
                <a16:creationId xmlns:a16="http://schemas.microsoft.com/office/drawing/2014/main" id="{14E221E2-B182-4FEF-B16C-E0323D0C59C9}"/>
              </a:ext>
            </a:extLst>
          </p:cNvPr>
          <p:cNvSpPr>
            <a:spLocks noChangeArrowheads="1"/>
          </p:cNvSpPr>
          <p:nvPr/>
        </p:nvSpPr>
        <p:spPr bwMode="auto">
          <a:xfrm>
            <a:off x="517359" y="5087825"/>
            <a:ext cx="7291136" cy="400110"/>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Inconsolata"/>
              </a:rPr>
              <a:t>docker run</a:t>
            </a:r>
            <a:r>
              <a:rPr kumimoji="0" lang="en-US" altLang="en-US" sz="1800" b="0" i="0" u="none" strike="noStrike" cap="none" normalizeH="0" baseline="0" dirty="0">
                <a:ln>
                  <a:noFill/>
                </a:ln>
                <a:solidFill>
                  <a:srgbClr val="000000"/>
                </a:solidFill>
                <a:effectLst/>
                <a:latin typeface="Droid Serif"/>
              </a:rPr>
              <a:t> command starts a container from a given image.</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463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22</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Analogy with Object oriented programming</a:t>
            </a:r>
          </a:p>
        </p:txBody>
      </p:sp>
      <p:sp>
        <p:nvSpPr>
          <p:cNvPr id="11" name="Rectangle 10">
            <a:extLst>
              <a:ext uri="{FF2B5EF4-FFF2-40B4-BE49-F238E27FC236}">
                <a16:creationId xmlns:a16="http://schemas.microsoft.com/office/drawing/2014/main" id="{6DA73C28-8C01-482A-9110-DD1BA11074DA}"/>
              </a:ext>
            </a:extLst>
          </p:cNvPr>
          <p:cNvSpPr/>
          <p:nvPr/>
        </p:nvSpPr>
        <p:spPr>
          <a:xfrm>
            <a:off x="846221" y="1475420"/>
            <a:ext cx="6092825" cy="1631216"/>
          </a:xfrm>
          <a:prstGeom prst="rect">
            <a:avLst/>
          </a:prstGeom>
        </p:spPr>
        <p:txBody>
          <a:bodyPr>
            <a:spAutoFit/>
          </a:bodyPr>
          <a:lstStyle/>
          <a:p>
            <a:pPr marL="285750" indent="-285750">
              <a:buFont typeface="Arial" panose="020B0604020202020204" pitchFamily="34" charset="0"/>
              <a:buChar char="•"/>
            </a:pPr>
            <a:r>
              <a:rPr lang="en-IN" sz="2000" dirty="0"/>
              <a:t>Images are conceptually similar to </a:t>
            </a:r>
            <a:r>
              <a:rPr lang="en-IN" sz="2000" i="1" dirty="0"/>
              <a:t>classes</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Layers are conceptually similar to </a:t>
            </a:r>
            <a:r>
              <a:rPr lang="en-IN" sz="2000" i="1" dirty="0"/>
              <a:t>inheritance</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Containers are conceptually similar to </a:t>
            </a:r>
            <a:r>
              <a:rPr lang="en-IN" sz="2000" i="1" dirty="0"/>
              <a:t>instances</a:t>
            </a:r>
            <a:r>
              <a:rPr lang="en-IN" sz="2000" dirty="0"/>
              <a:t>.</a:t>
            </a:r>
          </a:p>
        </p:txBody>
      </p:sp>
    </p:spTree>
    <p:extLst>
      <p:ext uri="{BB962C8B-B14F-4D97-AF65-F5344CB8AC3E}">
        <p14:creationId xmlns:p14="http://schemas.microsoft.com/office/powerpoint/2010/main" val="325688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3477875"/>
          </a:xfrm>
          <a:prstGeom prst="rect">
            <a:avLst/>
          </a:prstGeom>
        </p:spPr>
        <p:txBody>
          <a:bodyPr wrap="square">
            <a:spAutoFit/>
          </a:bodyPr>
          <a:lstStyle/>
          <a:p>
            <a:r>
              <a:rPr lang="en-IN" sz="4000" b="1" dirty="0"/>
              <a:t>How to change an Image</a:t>
            </a:r>
          </a:p>
          <a:p>
            <a:endParaRPr lang="en-IN" b="1" dirty="0"/>
          </a:p>
          <a:p>
            <a:r>
              <a:rPr lang="en-IN" dirty="0"/>
              <a:t>If an image is read-only, how do we change it?</a:t>
            </a:r>
          </a:p>
          <a:p>
            <a:pPr>
              <a:buFont typeface="Arial" panose="020B0604020202020204" pitchFamily="34" charset="0"/>
              <a:buChar char="•"/>
            </a:pPr>
            <a:endParaRPr lang="en-IN" dirty="0"/>
          </a:p>
          <a:p>
            <a:pPr>
              <a:buFont typeface="Arial" panose="020B0604020202020204" pitchFamily="34" charset="0"/>
              <a:buChar char="•"/>
            </a:pPr>
            <a:r>
              <a:rPr lang="en-IN" dirty="0"/>
              <a:t>We create a new container from that image.</a:t>
            </a:r>
          </a:p>
          <a:p>
            <a:pPr>
              <a:buFont typeface="Arial" panose="020B0604020202020204" pitchFamily="34" charset="0"/>
              <a:buChar char="•"/>
            </a:pPr>
            <a:endParaRPr lang="en-IN" dirty="0"/>
          </a:p>
          <a:p>
            <a:pPr>
              <a:buFont typeface="Arial" panose="020B0604020202020204" pitchFamily="34" charset="0"/>
              <a:buChar char="•"/>
            </a:pPr>
            <a:r>
              <a:rPr lang="en-IN" dirty="0"/>
              <a:t>Then we make changes to that container.</a:t>
            </a:r>
          </a:p>
          <a:p>
            <a:pPr>
              <a:buFont typeface="Arial" panose="020B0604020202020204" pitchFamily="34" charset="0"/>
              <a:buChar char="•"/>
            </a:pPr>
            <a:endParaRPr lang="en-IN" dirty="0"/>
          </a:p>
          <a:p>
            <a:pPr>
              <a:buFont typeface="Arial" panose="020B0604020202020204" pitchFamily="34" charset="0"/>
              <a:buChar char="•"/>
            </a:pPr>
            <a:r>
              <a:rPr lang="en-IN" dirty="0"/>
              <a:t>When we are satisfied with those changes, we transform them into a new layer.</a:t>
            </a:r>
          </a:p>
          <a:p>
            <a:pPr>
              <a:buFont typeface="Arial" panose="020B0604020202020204" pitchFamily="34" charset="0"/>
              <a:buChar char="•"/>
            </a:pPr>
            <a:endParaRPr lang="en-IN" dirty="0"/>
          </a:p>
          <a:p>
            <a:pPr>
              <a:buFont typeface="Arial" panose="020B0604020202020204" pitchFamily="34" charset="0"/>
              <a:buChar char="•"/>
            </a:pPr>
            <a:r>
              <a:rPr lang="en-IN" dirty="0"/>
              <a:t>A new image is created by stacking the new layer on top of the old image.</a:t>
            </a:r>
          </a:p>
        </p:txBody>
      </p:sp>
    </p:spTree>
    <p:extLst>
      <p:ext uri="{BB962C8B-B14F-4D97-AF65-F5344CB8AC3E}">
        <p14:creationId xmlns:p14="http://schemas.microsoft.com/office/powerpoint/2010/main" val="337337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Creating images</a:t>
            </a:r>
          </a:p>
          <a:p>
            <a:endParaRPr lang="en-IN" b="1" dirty="0"/>
          </a:p>
          <a:p>
            <a:endParaRPr lang="en-IN" b="1" dirty="0"/>
          </a:p>
          <a:p>
            <a:endParaRPr lang="en-IN" b="1" i="1" dirty="0"/>
          </a:p>
          <a:p>
            <a:endParaRPr lang="en-IN" b="1" dirty="0"/>
          </a:p>
        </p:txBody>
      </p:sp>
      <p:sp>
        <p:nvSpPr>
          <p:cNvPr id="15" name="Rectangle 13">
            <a:extLst>
              <a:ext uri="{FF2B5EF4-FFF2-40B4-BE49-F238E27FC236}">
                <a16:creationId xmlns:a16="http://schemas.microsoft.com/office/drawing/2014/main" id="{63B8FF68-AB7B-4B28-9B05-CB3503A0189D}"/>
              </a:ext>
            </a:extLst>
          </p:cNvPr>
          <p:cNvSpPr>
            <a:spLocks noChangeArrowheads="1"/>
          </p:cNvSpPr>
          <p:nvPr/>
        </p:nvSpPr>
        <p:spPr bwMode="auto">
          <a:xfrm>
            <a:off x="890337" y="1683042"/>
            <a:ext cx="414728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build</a:t>
            </a:r>
            <a:r>
              <a:rPr kumimoji="0" lang="en-US" altLang="en-US" sz="1100" b="1"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Performs a repeatable build sequence.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is the preferred method!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4">
            <a:extLst>
              <a:ext uri="{FF2B5EF4-FFF2-40B4-BE49-F238E27FC236}">
                <a16:creationId xmlns:a16="http://schemas.microsoft.com/office/drawing/2014/main" id="{4B9A3DB8-BF0F-43D9-BA7B-AB96A635EACC}"/>
              </a:ext>
            </a:extLst>
          </p:cNvPr>
          <p:cNvSpPr>
            <a:spLocks noChangeArrowheads="1"/>
          </p:cNvSpPr>
          <p:nvPr/>
        </p:nvSpPr>
        <p:spPr bwMode="auto">
          <a:xfrm>
            <a:off x="974558" y="3373615"/>
            <a:ext cx="635629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commit</a:t>
            </a:r>
            <a:endParaRPr kumimoji="0" lang="en-US" altLang="en-US" sz="1100" b="1"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Saves all the changes made to a container into a new layer.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Creates a new image (effectively a copy of the container).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186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Image namespaces</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id="{21414CF1-B522-4771-B15C-9DEEEC54FA3C}"/>
              </a:ext>
            </a:extLst>
          </p:cNvPr>
          <p:cNvSpPr>
            <a:spLocks noChangeArrowheads="1"/>
          </p:cNvSpPr>
          <p:nvPr/>
        </p:nvSpPr>
        <p:spPr bwMode="auto">
          <a:xfrm>
            <a:off x="878306" y="1408255"/>
            <a:ext cx="9865894" cy="402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There are three namespaces: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Root</a:t>
            </a:r>
            <a:r>
              <a:rPr kumimoji="0" lang="en-US" altLang="en-US" sz="1800" b="0" i="0" u="none" strike="noStrike" cap="none" normalizeH="0" baseline="0" dirty="0">
                <a:ln>
                  <a:noFill/>
                </a:ln>
                <a:solidFill>
                  <a:schemeClr val="tx1"/>
                </a:solidFill>
                <a:effectLst/>
                <a:latin typeface="Arial" panose="020B0604020202020204" pitchFamily="34" charset="0"/>
              </a:rPr>
              <a:t> namespace for Official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a:ln>
                  <a:noFill/>
                </a:ln>
                <a:solidFill>
                  <a:schemeClr val="tx1"/>
                </a:solidFill>
                <a:effectLst/>
                <a:latin typeface="Arial Unicode MS"/>
              </a:rPr>
              <a:t>ubuntu</a:t>
            </a:r>
            <a:r>
              <a:rPr kumimoji="0" lang="en-US" altLang="en-US" sz="1100" b="0" i="1" u="none" strike="noStrike" cap="none" normalizeH="0" baseline="0" dirty="0">
                <a:ln>
                  <a:noFill/>
                </a:ln>
                <a:solidFill>
                  <a:schemeClr val="tx1"/>
                </a:solidFill>
                <a:effectLst/>
              </a:rPr>
              <a:t>, </a:t>
            </a:r>
            <a:r>
              <a:rPr kumimoji="0" lang="en-US" altLang="en-US" sz="1600" b="0" i="1" u="none" strike="noStrike" cap="none" normalizeH="0" baseline="0" dirty="0" err="1">
                <a:ln>
                  <a:noFill/>
                </a:ln>
                <a:solidFill>
                  <a:schemeClr val="tx1"/>
                </a:solidFill>
                <a:effectLst/>
                <a:latin typeface="Arial Unicode MS"/>
              </a:rPr>
              <a:t>busybox</a:t>
            </a:r>
            <a:r>
              <a:rPr kumimoji="0" lang="en-US" altLang="en-US" sz="1100" b="0"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a:t>
            </a:r>
            <a:r>
              <a:rPr kumimoji="0" lang="en-US" altLang="en-US" sz="1800" b="0" i="0" u="none" strike="noStrike" cap="none" normalizeH="0" baseline="0" dirty="0">
                <a:ln>
                  <a:noFill/>
                </a:ln>
                <a:solidFill>
                  <a:schemeClr val="tx1"/>
                </a:solidFill>
                <a:effectLst/>
                <a:latin typeface="Arial" panose="020B0604020202020204" pitchFamily="34" charset="0"/>
              </a:rPr>
              <a:t> namespace for User (and organizations)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Self-hosted</a:t>
            </a:r>
            <a:r>
              <a:rPr kumimoji="0" lang="en-US" altLang="en-US" sz="1800" b="0" i="0" u="none" strike="noStrike" cap="none" normalizeH="0" baseline="0" dirty="0">
                <a:ln>
                  <a:noFill/>
                </a:ln>
                <a:solidFill>
                  <a:schemeClr val="tx1"/>
                </a:solidFill>
                <a:effectLst/>
                <a:latin typeface="Arial" panose="020B0604020202020204" pitchFamily="34" charset="0"/>
              </a:rPr>
              <a:t> namespace for Self-hosted</a:t>
            </a:r>
            <a:r>
              <a:rPr kumimoji="0" lang="en-US" altLang="en-US" sz="1800" b="0" i="0" u="none" strike="noStrike" cap="none" normalizeH="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400" b="0" i="1" u="none" strike="noStrike" cap="none" normalizeH="0" baseline="0" dirty="0">
                <a:ln>
                  <a:noFill/>
                </a:ln>
                <a:solidFill>
                  <a:schemeClr val="tx1"/>
                </a:solidFill>
                <a:effectLst/>
                <a:latin typeface="Arial Unicode MS"/>
              </a:rPr>
              <a:t>registry.example.com:5000/my-private/image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Let's explain each of them.</a:t>
            </a:r>
          </a:p>
        </p:txBody>
      </p:sp>
    </p:spTree>
    <p:extLst>
      <p:ext uri="{BB962C8B-B14F-4D97-AF65-F5344CB8AC3E}">
        <p14:creationId xmlns:p14="http://schemas.microsoft.com/office/powerpoint/2010/main" val="180243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Root namespace</a:t>
            </a:r>
          </a:p>
          <a:p>
            <a:endParaRPr lang="en-IN" b="1" dirty="0"/>
          </a:p>
          <a:p>
            <a:endParaRPr lang="en-IN" b="1" dirty="0"/>
          </a:p>
          <a:p>
            <a:endParaRPr lang="en-IN" b="1" i="1" dirty="0"/>
          </a:p>
          <a:p>
            <a:endParaRPr lang="en-IN" b="1" dirty="0"/>
          </a:p>
        </p:txBody>
      </p:sp>
      <p:sp>
        <p:nvSpPr>
          <p:cNvPr id="3" name="Rectangle 2">
            <a:extLst>
              <a:ext uri="{FF2B5EF4-FFF2-40B4-BE49-F238E27FC236}">
                <a16:creationId xmlns:a16="http://schemas.microsoft.com/office/drawing/2014/main" id="{F8D9D5B3-A808-4F69-B391-9A1493207084}"/>
              </a:ext>
            </a:extLst>
          </p:cNvPr>
          <p:cNvSpPr/>
          <p:nvPr/>
        </p:nvSpPr>
        <p:spPr>
          <a:xfrm>
            <a:off x="974557" y="1479884"/>
            <a:ext cx="7889541" cy="3416320"/>
          </a:xfrm>
          <a:prstGeom prst="rect">
            <a:avLst/>
          </a:prstGeom>
        </p:spPr>
        <p:txBody>
          <a:bodyPr wrap="square">
            <a:spAutoFit/>
          </a:bodyPr>
          <a:lstStyle/>
          <a:p>
            <a:r>
              <a:rPr lang="en-IN" dirty="0"/>
              <a:t>The root namespace is for </a:t>
            </a:r>
            <a:r>
              <a:rPr lang="en-IN" b="1" i="1" dirty="0"/>
              <a:t>official </a:t>
            </a:r>
            <a:r>
              <a:rPr lang="en-IN" dirty="0"/>
              <a:t>images.</a:t>
            </a:r>
          </a:p>
          <a:p>
            <a:endParaRPr lang="en-IN" dirty="0"/>
          </a:p>
          <a:p>
            <a:r>
              <a:rPr lang="en-IN" dirty="0"/>
              <a:t>They are gated by Docker Inc.</a:t>
            </a:r>
          </a:p>
          <a:p>
            <a:endParaRPr lang="en-IN" dirty="0"/>
          </a:p>
          <a:p>
            <a:r>
              <a:rPr lang="en-IN" dirty="0"/>
              <a:t>They are generally authored and maintained by third parties.</a:t>
            </a:r>
          </a:p>
          <a:p>
            <a:endParaRPr lang="en-IN" dirty="0"/>
          </a:p>
          <a:p>
            <a:r>
              <a:rPr lang="en-IN" dirty="0"/>
              <a:t>Those images include:</a:t>
            </a:r>
          </a:p>
          <a:p>
            <a:pPr>
              <a:buFont typeface="Arial" panose="020B0604020202020204" pitchFamily="34" charset="0"/>
              <a:buChar char="•"/>
            </a:pPr>
            <a:r>
              <a:rPr lang="en-IN" dirty="0"/>
              <a:t>Small images like </a:t>
            </a:r>
            <a:r>
              <a:rPr lang="en-IN" dirty="0" err="1"/>
              <a:t>busybox</a:t>
            </a:r>
            <a:r>
              <a:rPr lang="en-IN" dirty="0"/>
              <a:t>.</a:t>
            </a:r>
          </a:p>
          <a:p>
            <a:pPr>
              <a:buFont typeface="Arial" panose="020B0604020202020204" pitchFamily="34" charset="0"/>
              <a:buChar char="•"/>
            </a:pPr>
            <a:r>
              <a:rPr lang="en-IN" dirty="0"/>
              <a:t>Images to be used as bases for your builds like ubuntu, fedora...</a:t>
            </a:r>
          </a:p>
          <a:p>
            <a:pPr>
              <a:buFont typeface="Arial" panose="020B0604020202020204" pitchFamily="34" charset="0"/>
              <a:buChar char="•"/>
            </a:pPr>
            <a:r>
              <a:rPr lang="en-IN" dirty="0"/>
              <a:t>Ready-to-use components and services, like </a:t>
            </a:r>
            <a:r>
              <a:rPr lang="en-IN" dirty="0" err="1"/>
              <a:t>redis</a:t>
            </a:r>
            <a:r>
              <a:rPr lang="en-IN" dirty="0"/>
              <a:t>, </a:t>
            </a:r>
            <a:r>
              <a:rPr lang="en-IN" dirty="0" err="1"/>
              <a:t>postgresql</a:t>
            </a:r>
            <a:r>
              <a:rPr lang="en-IN" dirty="0"/>
              <a:t>...</a:t>
            </a:r>
          </a:p>
          <a:p>
            <a:pPr>
              <a:buFont typeface="Arial" panose="020B0604020202020204" pitchFamily="34" charset="0"/>
              <a:buChar char="•"/>
            </a:pPr>
            <a:endParaRPr lang="en-IN" dirty="0"/>
          </a:p>
          <a:p>
            <a:pPr>
              <a:buFont typeface="Arial" panose="020B0604020202020204" pitchFamily="34" charset="0"/>
              <a:buChar char="•"/>
            </a:pPr>
            <a:r>
              <a:rPr lang="en-IN" dirty="0"/>
              <a:t>Over 150 such images are there at this point!</a:t>
            </a:r>
          </a:p>
        </p:txBody>
      </p:sp>
    </p:spTree>
    <p:extLst>
      <p:ext uri="{BB962C8B-B14F-4D97-AF65-F5344CB8AC3E}">
        <p14:creationId xmlns:p14="http://schemas.microsoft.com/office/powerpoint/2010/main" val="41036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User namespace</a:t>
            </a:r>
          </a:p>
          <a:p>
            <a:endParaRPr lang="en-IN" b="1" dirty="0"/>
          </a:p>
          <a:p>
            <a:endParaRPr lang="en-IN" b="1" dirty="0"/>
          </a:p>
          <a:p>
            <a:endParaRPr lang="en-IN" b="1" i="1" dirty="0"/>
          </a:p>
          <a:p>
            <a:endParaRPr lang="en-IN" b="1" dirty="0"/>
          </a:p>
        </p:txBody>
      </p:sp>
      <p:sp>
        <p:nvSpPr>
          <p:cNvPr id="4" name="Rectangle 2">
            <a:extLst>
              <a:ext uri="{FF2B5EF4-FFF2-40B4-BE49-F238E27FC236}">
                <a16:creationId xmlns:a16="http://schemas.microsoft.com/office/drawing/2014/main" id="{0ABCE40C-6D9B-45DE-9FEB-EDB39297207A}"/>
              </a:ext>
            </a:extLst>
          </p:cNvPr>
          <p:cNvSpPr>
            <a:spLocks noChangeArrowheads="1"/>
          </p:cNvSpPr>
          <p:nvPr/>
        </p:nvSpPr>
        <p:spPr bwMode="auto">
          <a:xfrm>
            <a:off x="890337" y="1527213"/>
            <a:ext cx="7968848"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user namespace holds images for Docker Hub users and organizations.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Docker Hub user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endParaRPr kumimoji="0" lang="en-US" altLang="en-US" sz="16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image name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Unicode MS"/>
              </a:rPr>
              <a:t>clock</a:t>
            </a:r>
            <a:endParaRPr kumimoji="0" lang="en-US" altLang="en-US" sz="1800" b="0"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59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Self-hosted namespace</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id="{1F867B94-29C1-41E6-98E4-23D7123A7FC5}"/>
              </a:ext>
            </a:extLst>
          </p:cNvPr>
          <p:cNvSpPr>
            <a:spLocks noChangeArrowheads="1"/>
          </p:cNvSpPr>
          <p:nvPr/>
        </p:nvSpPr>
        <p:spPr bwMode="auto">
          <a:xfrm>
            <a:off x="757990" y="1918376"/>
            <a:ext cx="10520829"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namespace holds images which </a:t>
            </a:r>
            <a:r>
              <a:rPr kumimoji="0" lang="en-US" altLang="en-US" sz="1800" b="1" i="0" u="none" strike="noStrike" cap="none" normalizeH="0" baseline="0" dirty="0">
                <a:ln>
                  <a:noFill/>
                </a:ln>
                <a:solidFill>
                  <a:schemeClr val="tx1"/>
                </a:solidFill>
                <a:effectLst/>
                <a:latin typeface="Arial" panose="020B0604020202020204" pitchFamily="34" charset="0"/>
              </a:rPr>
              <a:t>are not hosted on Docker Hub, but on third party registries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They contain the hostname (or IP address), and optionally the port, of the registry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b="0" i="1" u="none" strike="noStrike" cap="none" normalizeH="0" baseline="0" dirty="0" err="1">
                <a:ln>
                  <a:noFill/>
                </a:ln>
                <a:solidFill>
                  <a:schemeClr val="tx1"/>
                </a:solidFill>
                <a:effectLst/>
                <a:latin typeface="Arial Unicode MS"/>
              </a:rPr>
              <a:t>wordpress</a:t>
            </a:r>
            <a:endParaRPr kumimoji="0" lang="en-US" altLang="en-US"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sz="1200" b="0" i="1"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host and port of the registry</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err="1">
                <a:ln>
                  <a:noFill/>
                </a:ln>
                <a:solidFill>
                  <a:schemeClr val="tx1"/>
                </a:solidFill>
                <a:effectLst/>
                <a:latin typeface="Arial Unicode MS"/>
              </a:rPr>
              <a:t>wordpress</a:t>
            </a:r>
            <a:r>
              <a:rPr kumimoji="0" lang="en-US" altLang="en-US" sz="14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   name of the image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137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Store and manage images</a:t>
            </a:r>
          </a:p>
          <a:p>
            <a:endParaRPr lang="en-IN" b="1" dirty="0"/>
          </a:p>
          <a:p>
            <a:endParaRPr lang="en-IN" b="1" dirty="0"/>
          </a:p>
          <a:p>
            <a:endParaRPr lang="en-IN" b="1" i="1" dirty="0"/>
          </a:p>
          <a:p>
            <a:endParaRPr lang="en-IN" b="1" dirty="0"/>
          </a:p>
        </p:txBody>
      </p:sp>
      <p:sp>
        <p:nvSpPr>
          <p:cNvPr id="3" name="Rectangle 2">
            <a:extLst>
              <a:ext uri="{FF2B5EF4-FFF2-40B4-BE49-F238E27FC236}">
                <a16:creationId xmlns:a16="http://schemas.microsoft.com/office/drawing/2014/main" id="{95B5041F-B8F0-47F7-8A62-7EA34DCB0EC5}"/>
              </a:ext>
            </a:extLst>
          </p:cNvPr>
          <p:cNvSpPr/>
          <p:nvPr/>
        </p:nvSpPr>
        <p:spPr>
          <a:xfrm>
            <a:off x="882316" y="1474875"/>
            <a:ext cx="9452810" cy="2585323"/>
          </a:xfrm>
          <a:prstGeom prst="rect">
            <a:avLst/>
          </a:prstGeom>
        </p:spPr>
        <p:txBody>
          <a:bodyPr wrap="square">
            <a:spAutoFit/>
          </a:bodyPr>
          <a:lstStyle/>
          <a:p>
            <a:r>
              <a:rPr lang="en-IN" dirty="0"/>
              <a:t>Images can be stored:</a:t>
            </a:r>
          </a:p>
          <a:p>
            <a:endParaRPr lang="en-IN" dirty="0"/>
          </a:p>
          <a:p>
            <a:pPr>
              <a:buFont typeface="Arial" panose="020B0604020202020204" pitchFamily="34" charset="0"/>
              <a:buChar char="•"/>
            </a:pPr>
            <a:r>
              <a:rPr lang="en-IN" dirty="0"/>
              <a:t>On your Docker host.</a:t>
            </a:r>
          </a:p>
          <a:p>
            <a:pPr>
              <a:buFont typeface="Arial" panose="020B0604020202020204" pitchFamily="34" charset="0"/>
              <a:buChar char="•"/>
            </a:pPr>
            <a:r>
              <a:rPr lang="en-IN" dirty="0"/>
              <a:t>In a Docker registry.</a:t>
            </a:r>
          </a:p>
          <a:p>
            <a:pPr>
              <a:buFont typeface="Arial" panose="020B0604020202020204" pitchFamily="34" charset="0"/>
              <a:buChar char="•"/>
            </a:pPr>
            <a:endParaRPr lang="en-IN" dirty="0"/>
          </a:p>
          <a:p>
            <a:r>
              <a:rPr lang="en-IN" dirty="0"/>
              <a:t>You can use the Docker client to download or upload images.</a:t>
            </a:r>
          </a:p>
          <a:p>
            <a:endParaRPr lang="en-IN" dirty="0"/>
          </a:p>
          <a:p>
            <a:r>
              <a:rPr lang="en-IN" dirty="0"/>
              <a:t>	</a:t>
            </a:r>
            <a:r>
              <a:rPr lang="en-IN" i="1" dirty="0"/>
              <a:t>docker pull</a:t>
            </a:r>
            <a:r>
              <a:rPr lang="en-IN" dirty="0"/>
              <a:t>	-	to download image</a:t>
            </a:r>
          </a:p>
          <a:p>
            <a:r>
              <a:rPr lang="en-IN" dirty="0"/>
              <a:t>	</a:t>
            </a:r>
            <a:r>
              <a:rPr lang="en-IN" i="1" dirty="0"/>
              <a:t>docker push</a:t>
            </a:r>
            <a:r>
              <a:rPr lang="en-IN" dirty="0"/>
              <a:t>	-	to upload image</a:t>
            </a:r>
          </a:p>
        </p:txBody>
      </p:sp>
    </p:spTree>
    <p:extLst>
      <p:ext uri="{BB962C8B-B14F-4D97-AF65-F5344CB8AC3E}">
        <p14:creationId xmlns:p14="http://schemas.microsoft.com/office/powerpoint/2010/main" val="254703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4" name="Rectangle 3">
            <a:extLst>
              <a:ext uri="{FF2B5EF4-FFF2-40B4-BE49-F238E27FC236}">
                <a16:creationId xmlns:a16="http://schemas.microsoft.com/office/drawing/2014/main" id="{D9FBDC9A-AC5B-46A7-9188-48B9620CA90B}"/>
              </a:ext>
            </a:extLst>
          </p:cNvPr>
          <p:cNvSpPr/>
          <p:nvPr/>
        </p:nvSpPr>
        <p:spPr>
          <a:xfrm>
            <a:off x="870284" y="620086"/>
            <a:ext cx="9055768" cy="4524315"/>
          </a:xfrm>
          <a:prstGeom prst="rect">
            <a:avLst/>
          </a:prstGeom>
        </p:spPr>
        <p:txBody>
          <a:bodyPr wrap="square">
            <a:spAutoFit/>
          </a:bodyPr>
          <a:lstStyle/>
          <a:p>
            <a:r>
              <a:rPr lang="en-IN" sz="4000" b="1" dirty="0">
                <a:solidFill>
                  <a:srgbClr val="000000"/>
                </a:solidFill>
                <a:latin typeface="Droid Serif"/>
              </a:rPr>
              <a:t>Deployment becomes very complex</a:t>
            </a:r>
          </a:p>
          <a:p>
            <a:endParaRPr lang="en-IN" sz="2400" b="1" dirty="0">
              <a:solidFill>
                <a:srgbClr val="000000"/>
              </a:solidFill>
              <a:latin typeface="Droid Serif"/>
            </a:endParaRPr>
          </a:p>
          <a:p>
            <a:endParaRPr lang="en-IN" sz="24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stacks:</a:t>
            </a:r>
          </a:p>
          <a:p>
            <a:pPr marL="742950" lvl="1" indent="-285750">
              <a:buFont typeface="Arial" panose="020B0604020202020204" pitchFamily="34" charset="0"/>
              <a:buChar char="•"/>
            </a:pPr>
            <a:r>
              <a:rPr lang="en-IN" sz="2000" dirty="0">
                <a:solidFill>
                  <a:srgbClr val="000000"/>
                </a:solidFill>
                <a:latin typeface="Droid Serif"/>
              </a:rPr>
              <a:t>languages</a:t>
            </a:r>
          </a:p>
          <a:p>
            <a:pPr marL="742950" lvl="1" indent="-285750">
              <a:buFont typeface="Arial" panose="020B0604020202020204" pitchFamily="34" charset="0"/>
              <a:buChar char="•"/>
            </a:pPr>
            <a:r>
              <a:rPr lang="en-IN" sz="2000" dirty="0">
                <a:solidFill>
                  <a:srgbClr val="000000"/>
                </a:solidFill>
                <a:latin typeface="Droid Serif"/>
              </a:rPr>
              <a:t>frameworks</a:t>
            </a:r>
          </a:p>
          <a:p>
            <a:pPr marL="742950" lvl="1" indent="-285750">
              <a:buFont typeface="Arial" panose="020B0604020202020204" pitchFamily="34" charset="0"/>
              <a:buChar char="•"/>
            </a:pPr>
            <a:r>
              <a:rPr lang="en-IN" sz="2000" dirty="0">
                <a:solidFill>
                  <a:srgbClr val="000000"/>
                </a:solidFill>
                <a:latin typeface="Droid Serif"/>
              </a:rPr>
              <a:t>Databases</a:t>
            </a:r>
          </a:p>
          <a:p>
            <a:pPr marL="742950" lvl="1" indent="-285750">
              <a:buFont typeface="Arial" panose="020B0604020202020204" pitchFamily="34" charset="0"/>
              <a:buChar char="•"/>
            </a:pPr>
            <a:endParaRPr lang="en-IN" sz="2000" dirty="0">
              <a:solidFill>
                <a:srgbClr val="000000"/>
              </a:solidFill>
              <a:latin typeface="Droid Serif"/>
            </a:endParaRPr>
          </a:p>
          <a:p>
            <a:pPr marL="742950" lvl="1" indent="-285750">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targets:</a:t>
            </a:r>
          </a:p>
          <a:p>
            <a:pPr marL="742950" lvl="1" indent="-285750">
              <a:buFont typeface="Arial" panose="020B0604020202020204" pitchFamily="34" charset="0"/>
              <a:buChar char="•"/>
            </a:pPr>
            <a:r>
              <a:rPr lang="en-IN" sz="2000" dirty="0">
                <a:solidFill>
                  <a:srgbClr val="000000"/>
                </a:solidFill>
                <a:latin typeface="Droid Serif"/>
              </a:rPr>
              <a:t>individual development environments</a:t>
            </a:r>
          </a:p>
          <a:p>
            <a:pPr marL="742950" lvl="1" indent="-285750">
              <a:buFont typeface="Arial" panose="020B0604020202020204" pitchFamily="34" charset="0"/>
              <a:buChar char="•"/>
            </a:pPr>
            <a:r>
              <a:rPr lang="en-IN" sz="2000" dirty="0">
                <a:solidFill>
                  <a:srgbClr val="000000"/>
                </a:solidFill>
                <a:latin typeface="Droid Serif"/>
              </a:rPr>
              <a:t>pre-production, QA, staging...</a:t>
            </a:r>
          </a:p>
          <a:p>
            <a:pPr marL="742950" lvl="1" indent="-285750">
              <a:buFont typeface="Arial" panose="020B0604020202020204" pitchFamily="34" charset="0"/>
              <a:buChar char="•"/>
            </a:pPr>
            <a:r>
              <a:rPr lang="en-IN" sz="2000" dirty="0">
                <a:solidFill>
                  <a:srgbClr val="000000"/>
                </a:solidFill>
                <a:latin typeface="Droid Serif"/>
              </a:rPr>
              <a:t>production: on prem, cloud, hybrid</a:t>
            </a:r>
            <a:endParaRPr lang="en-IN" sz="2000" b="0" i="0" dirty="0">
              <a:solidFill>
                <a:srgbClr val="000000"/>
              </a:solidFill>
              <a:effectLst/>
              <a:latin typeface="Droid Serif"/>
            </a:endParaRPr>
          </a:p>
        </p:txBody>
      </p:sp>
    </p:spTree>
    <p:extLst>
      <p:ext uri="{BB962C8B-B14F-4D97-AF65-F5344CB8AC3E}">
        <p14:creationId xmlns:p14="http://schemas.microsoft.com/office/powerpoint/2010/main" val="21271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Tag images</a:t>
            </a:r>
          </a:p>
          <a:p>
            <a:endParaRPr lang="en-IN" b="1" dirty="0"/>
          </a:p>
          <a:p>
            <a:endParaRPr lang="en-IN" b="1" dirty="0"/>
          </a:p>
          <a:p>
            <a:endParaRPr lang="en-IN" b="1" i="1" dirty="0"/>
          </a:p>
          <a:p>
            <a:endParaRPr lang="en-IN" b="1" dirty="0"/>
          </a:p>
        </p:txBody>
      </p:sp>
      <p:sp>
        <p:nvSpPr>
          <p:cNvPr id="4" name="Rectangle 2">
            <a:extLst>
              <a:ext uri="{FF2B5EF4-FFF2-40B4-BE49-F238E27FC236}">
                <a16:creationId xmlns:a16="http://schemas.microsoft.com/office/drawing/2014/main" id="{5318DB82-773D-4158-B257-C9B2BF166233}"/>
              </a:ext>
            </a:extLst>
          </p:cNvPr>
          <p:cNvSpPr>
            <a:spLocks noChangeArrowheads="1"/>
          </p:cNvSpPr>
          <p:nvPr/>
        </p:nvSpPr>
        <p:spPr bwMode="auto">
          <a:xfrm>
            <a:off x="830179" y="1266095"/>
            <a:ext cx="62203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Images can have tags.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Tags define image </a:t>
            </a:r>
            <a:r>
              <a:rPr kumimoji="0" lang="en-US" altLang="en-US" sz="1800" b="1" u="sng" strike="noStrike" cap="none" normalizeH="0" baseline="0" dirty="0">
                <a:ln>
                  <a:noFill/>
                </a:ln>
                <a:solidFill>
                  <a:schemeClr val="tx1"/>
                </a:solidFill>
                <a:effectLst/>
                <a:latin typeface="Arial" panose="020B0604020202020204" pitchFamily="34" charset="0"/>
              </a:rPr>
              <a:t>versions or variants.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sng" strike="noStrike" cap="none" normalizeH="0" baseline="0" dirty="0">
                <a:ln>
                  <a:noFill/>
                </a:ln>
                <a:solidFill>
                  <a:schemeClr val="tx1"/>
                </a:solidFill>
                <a:effectLst/>
                <a:latin typeface="Arial Unicode MS"/>
              </a:rPr>
              <a:t>docker pull ubuntu </a:t>
            </a:r>
            <a:r>
              <a:rPr kumimoji="0" lang="en-US" altLang="en-US" i="0" u="none" strike="noStrike" cap="none" normalizeH="0" baseline="0" dirty="0">
                <a:ln>
                  <a:noFill/>
                </a:ln>
                <a:solidFill>
                  <a:schemeClr val="tx1"/>
                </a:solidFill>
                <a:effectLst/>
                <a:latin typeface="Arial Unicode MS"/>
              </a:rPr>
              <a:t>is equivalent to </a:t>
            </a:r>
            <a:r>
              <a:rPr kumimoji="0" lang="en-US" altLang="en-US" b="1" i="0" u="sng" strike="noStrike" cap="none" normalizeH="0" baseline="0" dirty="0">
                <a:ln>
                  <a:noFill/>
                </a:ln>
                <a:solidFill>
                  <a:schemeClr val="tx1"/>
                </a:solidFill>
                <a:effectLst/>
                <a:latin typeface="Arial Unicode MS"/>
              </a:rPr>
              <a:t>docker pull</a:t>
            </a:r>
            <a:r>
              <a:rPr kumimoji="0" lang="en-US" altLang="en-US" sz="1200" b="0" i="0" u="sng" strike="noStrike" cap="none" normalizeH="0" baseline="0" dirty="0">
                <a:ln>
                  <a:noFill/>
                </a:ln>
                <a:solidFill>
                  <a:schemeClr val="tx1"/>
                </a:solidFill>
                <a:effectLst/>
              </a:rPr>
              <a:t> </a:t>
            </a:r>
            <a:r>
              <a:rPr kumimoji="0" lang="en-US" altLang="en-US" b="1" i="1" u="sng" strike="noStrike" cap="none" normalizeH="0" baseline="0" dirty="0" err="1">
                <a:ln>
                  <a:noFill/>
                </a:ln>
                <a:solidFill>
                  <a:schemeClr val="tx1"/>
                </a:solidFill>
                <a:effectLst/>
                <a:latin typeface="Arial Unicode MS"/>
              </a:rPr>
              <a:t>ubuntu:latest</a:t>
            </a:r>
            <a:endParaRPr kumimoji="0" lang="en-US" altLang="en-US" b="1" i="1" u="sng"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Unicode MS"/>
              </a:rPr>
              <a:t>:latest</a:t>
            </a:r>
            <a:r>
              <a:rPr kumimoji="0" lang="en-US" altLang="en-US" sz="1400" b="1"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tag is generally updated often.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D5A19FA-19D3-4CD7-A128-C4BC0589EBE0}"/>
              </a:ext>
            </a:extLst>
          </p:cNvPr>
          <p:cNvPicPr>
            <a:picLocks noChangeAspect="1"/>
          </p:cNvPicPr>
          <p:nvPr/>
        </p:nvPicPr>
        <p:blipFill>
          <a:blip r:embed="rId3"/>
          <a:stretch>
            <a:fillRect/>
          </a:stretch>
        </p:blipFill>
        <p:spPr>
          <a:xfrm>
            <a:off x="6171364" y="779295"/>
            <a:ext cx="5453107" cy="3900989"/>
          </a:xfrm>
          <a:prstGeom prst="rect">
            <a:avLst/>
          </a:prstGeom>
        </p:spPr>
      </p:pic>
      <p:pic>
        <p:nvPicPr>
          <p:cNvPr id="10" name="Picture 9">
            <a:extLst>
              <a:ext uri="{FF2B5EF4-FFF2-40B4-BE49-F238E27FC236}">
                <a16:creationId xmlns:a16="http://schemas.microsoft.com/office/drawing/2014/main" id="{C0B507C4-0BB2-42DE-9C31-99DC10E93DCE}"/>
              </a:ext>
            </a:extLst>
          </p:cNvPr>
          <p:cNvPicPr>
            <a:picLocks noChangeAspect="1"/>
          </p:cNvPicPr>
          <p:nvPr/>
        </p:nvPicPr>
        <p:blipFill>
          <a:blip r:embed="rId4"/>
          <a:stretch>
            <a:fillRect/>
          </a:stretch>
        </p:blipFill>
        <p:spPr>
          <a:xfrm>
            <a:off x="6271378" y="2078206"/>
            <a:ext cx="4364538" cy="244226"/>
          </a:xfrm>
          <a:prstGeom prst="rect">
            <a:avLst/>
          </a:prstGeom>
        </p:spPr>
      </p:pic>
    </p:spTree>
    <p:extLst>
      <p:ext uri="{BB962C8B-B14F-4D97-AF65-F5344CB8AC3E}">
        <p14:creationId xmlns:p14="http://schemas.microsoft.com/office/powerpoint/2010/main" val="16087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When to (not to) use tags </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id="{8FEE6CDB-072F-42B1-8A04-351B9AD6AE3C}"/>
              </a:ext>
            </a:extLst>
          </p:cNvPr>
          <p:cNvSpPr/>
          <p:nvPr/>
        </p:nvSpPr>
        <p:spPr>
          <a:xfrm>
            <a:off x="966537" y="1462570"/>
            <a:ext cx="7022431" cy="2862322"/>
          </a:xfrm>
          <a:prstGeom prst="rect">
            <a:avLst/>
          </a:prstGeom>
        </p:spPr>
        <p:txBody>
          <a:bodyPr wrap="square">
            <a:spAutoFit/>
          </a:bodyPr>
          <a:lstStyle/>
          <a:p>
            <a:r>
              <a:rPr lang="en-IN" dirty="0"/>
              <a:t>Don't specify tags:</a:t>
            </a:r>
          </a:p>
          <a:p>
            <a:pPr lvl="1">
              <a:buFont typeface="Arial" panose="020B0604020202020204" pitchFamily="34" charset="0"/>
              <a:buChar char="•"/>
            </a:pPr>
            <a:r>
              <a:rPr lang="en-IN" dirty="0"/>
              <a:t>When doing rapid testing and prototyping.</a:t>
            </a:r>
          </a:p>
          <a:p>
            <a:pPr lvl="1">
              <a:buFont typeface="Arial" panose="020B0604020202020204" pitchFamily="34" charset="0"/>
              <a:buChar char="•"/>
            </a:pPr>
            <a:r>
              <a:rPr lang="en-IN" dirty="0"/>
              <a:t>When experimenting.</a:t>
            </a:r>
          </a:p>
          <a:p>
            <a:pPr lvl="1">
              <a:buFont typeface="Arial" panose="020B0604020202020204" pitchFamily="34" charset="0"/>
              <a:buChar char="•"/>
            </a:pPr>
            <a:r>
              <a:rPr lang="en-IN" dirty="0"/>
              <a:t>When you want the latest version.</a:t>
            </a:r>
          </a:p>
          <a:p>
            <a:pPr>
              <a:buFont typeface="Arial" panose="020B0604020202020204" pitchFamily="34" charset="0"/>
              <a:buChar char="•"/>
            </a:pPr>
            <a:endParaRPr lang="en-IN" dirty="0"/>
          </a:p>
          <a:p>
            <a:pPr>
              <a:buFont typeface="Arial" panose="020B0604020202020204" pitchFamily="34" charset="0"/>
              <a:buChar char="•"/>
            </a:pPr>
            <a:endParaRPr lang="en-IN" dirty="0"/>
          </a:p>
          <a:p>
            <a:r>
              <a:rPr lang="en-IN" dirty="0"/>
              <a:t>Do specify tags:</a:t>
            </a:r>
          </a:p>
          <a:p>
            <a:pPr lvl="1">
              <a:buFont typeface="Arial" panose="020B0604020202020204" pitchFamily="34" charset="0"/>
              <a:buChar char="•"/>
            </a:pPr>
            <a:r>
              <a:rPr lang="en-IN" dirty="0"/>
              <a:t>When going to production.</a:t>
            </a:r>
          </a:p>
          <a:p>
            <a:pPr lvl="1">
              <a:buFont typeface="Arial" panose="020B0604020202020204" pitchFamily="34" charset="0"/>
              <a:buChar char="•"/>
            </a:pPr>
            <a:r>
              <a:rPr lang="en-IN" dirty="0"/>
              <a:t>To ensure that the same version will be used everywhere.</a:t>
            </a:r>
          </a:p>
          <a:p>
            <a:pPr lvl="1">
              <a:buFont typeface="Arial" panose="020B0604020202020204" pitchFamily="34" charset="0"/>
              <a:buChar char="•"/>
            </a:pPr>
            <a:r>
              <a:rPr lang="en-IN" dirty="0"/>
              <a:t>To ensure repeatability later.</a:t>
            </a:r>
          </a:p>
        </p:txBody>
      </p:sp>
    </p:spTree>
    <p:extLst>
      <p:ext uri="{BB962C8B-B14F-4D97-AF65-F5344CB8AC3E}">
        <p14:creationId xmlns:p14="http://schemas.microsoft.com/office/powerpoint/2010/main" val="38926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505" y="411277"/>
            <a:ext cx="1880180" cy="827976"/>
          </a:xfrm>
        </p:spPr>
        <p:txBody>
          <a:bodyPr/>
          <a:lstStyle/>
          <a:p>
            <a:pPr algn="ctr"/>
            <a:r>
              <a:rPr lang="en-US" sz="5400" b="1" u="sng" dirty="0">
                <a:solidFill>
                  <a:srgbClr val="0070C0"/>
                </a:solidFill>
              </a:rPr>
              <a:t>Lab1</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3120946" y="2524825"/>
            <a:ext cx="5417464"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Docker Install </a:t>
            </a:r>
            <a:br>
              <a:rPr lang="en-US" sz="4000" b="1" dirty="0">
                <a:solidFill>
                  <a:srgbClr val="0070C0"/>
                </a:solidFill>
              </a:rPr>
            </a:br>
            <a:r>
              <a:rPr lang="en-US" sz="4000" b="1" dirty="0">
                <a:solidFill>
                  <a:srgbClr val="0070C0"/>
                </a:solidFill>
              </a:rPr>
              <a:t>  &amp;</a:t>
            </a:r>
            <a:br>
              <a:rPr lang="en-US" sz="4000" b="1" dirty="0">
                <a:solidFill>
                  <a:srgbClr val="0070C0"/>
                </a:solidFill>
              </a:rPr>
            </a:br>
            <a:r>
              <a:rPr lang="en-US" sz="4000" b="1" dirty="0">
                <a:solidFill>
                  <a:srgbClr val="0070C0"/>
                </a:solidFill>
              </a:rPr>
              <a:t>    basic commands</a:t>
            </a:r>
          </a:p>
        </p:txBody>
      </p:sp>
    </p:spTree>
    <p:extLst>
      <p:ext uri="{BB962C8B-B14F-4D97-AF65-F5344CB8AC3E}">
        <p14:creationId xmlns:p14="http://schemas.microsoft.com/office/powerpoint/2010/main" val="14859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52" y="170646"/>
            <a:ext cx="11125200" cy="889000"/>
          </a:xfrm>
        </p:spPr>
        <p:txBody>
          <a:bodyPr/>
          <a:lstStyle/>
          <a:p>
            <a:r>
              <a:rPr lang="en-US" sz="4000" b="1" dirty="0"/>
              <a:t>Docker Install</a:t>
            </a:r>
          </a:p>
        </p:txBody>
      </p:sp>
      <p:sp>
        <p:nvSpPr>
          <p:cNvPr id="3" name="Rectangle 2">
            <a:extLst>
              <a:ext uri="{FF2B5EF4-FFF2-40B4-BE49-F238E27FC236}">
                <a16:creationId xmlns:a16="http://schemas.microsoft.com/office/drawing/2014/main" id="{DB27295E-D8EA-42C2-B53A-8776C175C912}"/>
              </a:ext>
            </a:extLst>
          </p:cNvPr>
          <p:cNvSpPr/>
          <p:nvPr/>
        </p:nvSpPr>
        <p:spPr>
          <a:xfrm>
            <a:off x="601580" y="1383632"/>
            <a:ext cx="11032958" cy="4616648"/>
          </a:xfrm>
          <a:prstGeom prst="rect">
            <a:avLst/>
          </a:prstGeom>
        </p:spPr>
        <p:txBody>
          <a:bodyPr wrap="square">
            <a:spAutoFit/>
          </a:bodyPr>
          <a:lstStyle/>
          <a:p>
            <a:r>
              <a:rPr lang="en-IN" dirty="0">
                <a:solidFill>
                  <a:srgbClr val="4A4A4A"/>
                </a:solidFill>
                <a:latin typeface="Open Sans"/>
              </a:rPr>
              <a:t>Installation process for Docker on Ubuntu 16.04 machine.</a:t>
            </a:r>
          </a:p>
          <a:p>
            <a:endParaRPr lang="en-IN" dirty="0">
              <a:solidFill>
                <a:srgbClr val="4A4A4A"/>
              </a:solidFill>
              <a:latin typeface="Open Sans"/>
            </a:endParaRPr>
          </a:p>
          <a:p>
            <a:pPr>
              <a:buFont typeface="+mj-lt"/>
              <a:buAutoNum type="arabicPeriod"/>
            </a:pPr>
            <a:r>
              <a:rPr lang="en-IN" b="1" dirty="0">
                <a:solidFill>
                  <a:srgbClr val="4A4A4A"/>
                </a:solidFill>
                <a:latin typeface="Open Sans"/>
              </a:rPr>
              <a:t>Install required Packages</a:t>
            </a:r>
          </a:p>
          <a:p>
            <a:endParaRPr lang="en-IN" dirty="0">
              <a:solidFill>
                <a:srgbClr val="4A4A4A"/>
              </a:solidFill>
              <a:latin typeface="Open Sans"/>
            </a:endParaRPr>
          </a:p>
          <a:p>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apt-get install  curl  apt-transport-https ca-certificates software-properties-common</a:t>
            </a:r>
          </a:p>
          <a:p>
            <a:endParaRPr lang="en-IN" dirty="0">
              <a:solidFill>
                <a:srgbClr val="4A4A4A"/>
              </a:solidFill>
              <a:latin typeface="Open Sans"/>
            </a:endParaRPr>
          </a:p>
          <a:p>
            <a:r>
              <a:rPr lang="en-IN" b="1" dirty="0">
                <a:solidFill>
                  <a:srgbClr val="4A4A4A"/>
                </a:solidFill>
                <a:latin typeface="Open Sans"/>
              </a:rPr>
              <a:t>2. Setup Docker repository</a:t>
            </a:r>
          </a:p>
          <a:p>
            <a:endParaRPr lang="en-IN" dirty="0">
              <a:solidFill>
                <a:srgbClr val="4A4A4A"/>
              </a:solidFill>
              <a:latin typeface="Open Sans"/>
            </a:endParaRPr>
          </a:p>
          <a:p>
            <a:pPr lvl="1"/>
            <a:r>
              <a:rPr lang="en-IN" sz="1600" i="1" dirty="0">
                <a:solidFill>
                  <a:srgbClr val="4A4A4A"/>
                </a:solidFill>
                <a:latin typeface="Open Sans"/>
              </a:rPr>
              <a:t>	curl -</a:t>
            </a:r>
            <a:r>
              <a:rPr lang="en-IN" sz="1600" i="1" dirty="0" err="1">
                <a:solidFill>
                  <a:srgbClr val="4A4A4A"/>
                </a:solidFill>
                <a:latin typeface="Open Sans"/>
              </a:rPr>
              <a:t>fsSL</a:t>
            </a:r>
            <a:r>
              <a:rPr lang="en-IN" sz="1600" i="1" dirty="0">
                <a:solidFill>
                  <a:srgbClr val="4A4A4A"/>
                </a:solidFill>
                <a:latin typeface="Open Sans"/>
              </a:rPr>
              <a:t> https://download.docker.com/linux/ubuntu/gpg | </a:t>
            </a:r>
            <a:r>
              <a:rPr lang="en-IN" sz="1600" i="1" dirty="0" err="1">
                <a:solidFill>
                  <a:srgbClr val="4A4A4A"/>
                </a:solidFill>
                <a:latin typeface="Open Sans"/>
              </a:rPr>
              <a:t>sudo</a:t>
            </a:r>
            <a:r>
              <a:rPr lang="en-IN" sz="1600" i="1" dirty="0">
                <a:solidFill>
                  <a:srgbClr val="4A4A4A"/>
                </a:solidFill>
                <a:latin typeface="Open Sans"/>
              </a:rPr>
              <a:t> apt-key add -</a:t>
            </a:r>
          </a:p>
          <a:p>
            <a:pPr lvl="1"/>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add-apt-repository "deb [arch=amd64] https://download.docker.com/linux/ubuntu $(</a:t>
            </a:r>
            <a:r>
              <a:rPr lang="en-IN" sz="1600" i="1" dirty="0" err="1">
                <a:solidFill>
                  <a:srgbClr val="4A4A4A"/>
                </a:solidFill>
                <a:latin typeface="Open Sans"/>
              </a:rPr>
              <a:t>lsb_release</a:t>
            </a:r>
            <a:r>
              <a:rPr lang="en-IN" sz="1600" i="1" dirty="0">
                <a:solidFill>
                  <a:srgbClr val="4A4A4A"/>
                </a:solidFill>
                <a:latin typeface="Open Sans"/>
              </a:rPr>
              <a:t> -cs) stable“</a:t>
            </a:r>
          </a:p>
          <a:p>
            <a:endParaRPr lang="en-IN" b="0" i="0" dirty="0">
              <a:solidFill>
                <a:srgbClr val="4A4A4A"/>
              </a:solidFill>
              <a:effectLst/>
              <a:latin typeface="Open Sans"/>
            </a:endParaRPr>
          </a:p>
          <a:p>
            <a:r>
              <a:rPr lang="en-IN" b="1" dirty="0">
                <a:solidFill>
                  <a:srgbClr val="4A4A4A"/>
                </a:solidFill>
                <a:latin typeface="Open Sans"/>
              </a:rPr>
              <a:t>3. Install Docker On Ubuntu</a:t>
            </a:r>
          </a:p>
          <a:p>
            <a:endParaRPr lang="en-IN" b="0" i="0" dirty="0">
              <a:solidFill>
                <a:srgbClr val="4A4A4A"/>
              </a:solidFill>
              <a:effectLst/>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apt-get update</a:t>
            </a:r>
          </a:p>
          <a:p>
            <a:pPr lvl="2"/>
            <a:r>
              <a:rPr lang="en-IN" sz="1600" i="1" dirty="0" err="1">
                <a:solidFill>
                  <a:srgbClr val="4A4A4A"/>
                </a:solidFill>
                <a:latin typeface="Open Sans"/>
              </a:rPr>
              <a:t>sudo</a:t>
            </a:r>
            <a:r>
              <a:rPr lang="en-IN" sz="1600" i="1" dirty="0">
                <a:solidFill>
                  <a:srgbClr val="4A4A4A"/>
                </a:solidFill>
                <a:latin typeface="Open Sans"/>
              </a:rPr>
              <a:t> apt-get install -y docker-</a:t>
            </a:r>
            <a:r>
              <a:rPr lang="en-IN" sz="1600" i="1" dirty="0" err="1">
                <a:solidFill>
                  <a:srgbClr val="4A4A4A"/>
                </a:solidFill>
                <a:latin typeface="Open Sans"/>
              </a:rPr>
              <a:t>ce</a:t>
            </a:r>
            <a:endParaRPr lang="en-IN" sz="1600" i="1" dirty="0">
              <a:solidFill>
                <a:srgbClr val="4A4A4A"/>
              </a:solidFill>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t>
            </a:r>
            <a:r>
              <a:rPr lang="en-IN" sz="1600" i="1" dirty="0" err="1">
                <a:solidFill>
                  <a:srgbClr val="4A4A4A"/>
                </a:solidFill>
                <a:latin typeface="Open Sans"/>
              </a:rPr>
              <a:t>systemctl</a:t>
            </a:r>
            <a:r>
              <a:rPr lang="en-IN" sz="1600" i="1" dirty="0">
                <a:solidFill>
                  <a:srgbClr val="4A4A4A"/>
                </a:solidFill>
                <a:latin typeface="Open Sans"/>
              </a:rPr>
              <a:t> status docker</a:t>
            </a:r>
            <a:endParaRPr lang="en-IN" sz="1600" b="0" i="1" dirty="0">
              <a:solidFill>
                <a:srgbClr val="4A4A4A"/>
              </a:solidFill>
              <a:effectLst/>
              <a:latin typeface="Open Sans"/>
            </a:endParaRPr>
          </a:p>
          <a:p>
            <a:endParaRPr lang="en-IN" b="0" i="0" dirty="0">
              <a:solidFill>
                <a:srgbClr val="4A4A4A"/>
              </a:solidFill>
              <a:effectLst/>
              <a:latin typeface="Open Sans"/>
            </a:endParaRPr>
          </a:p>
        </p:txBody>
      </p:sp>
    </p:spTree>
    <p:extLst>
      <p:ext uri="{BB962C8B-B14F-4D97-AF65-F5344CB8AC3E}">
        <p14:creationId xmlns:p14="http://schemas.microsoft.com/office/powerpoint/2010/main" val="24156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CLI – Common / useful commands</a:t>
            </a:r>
          </a:p>
        </p:txBody>
      </p:sp>
      <p:sp>
        <p:nvSpPr>
          <p:cNvPr id="3" name="Content Placeholder 2"/>
          <p:cNvSpPr>
            <a:spLocks noGrp="1"/>
          </p:cNvSpPr>
          <p:nvPr>
            <p:ph idx="1"/>
          </p:nvPr>
        </p:nvSpPr>
        <p:spPr>
          <a:xfrm>
            <a:off x="470992" y="1236584"/>
            <a:ext cx="11356049" cy="5272500"/>
          </a:xfrm>
        </p:spPr>
        <p:txBody>
          <a:bodyPr/>
          <a:lstStyle/>
          <a:p>
            <a:r>
              <a:rPr lang="en-US" sz="1800" b="1" dirty="0"/>
              <a:t>docker pull </a:t>
            </a:r>
            <a:r>
              <a:rPr lang="en-US" sz="1800" dirty="0"/>
              <a:t>: pull images/volumes from Docker Registry.</a:t>
            </a:r>
          </a:p>
          <a:p>
            <a:r>
              <a:rPr lang="en-US" sz="1800" b="1" dirty="0"/>
              <a:t>docker images</a:t>
            </a:r>
            <a:r>
              <a:rPr lang="en-US" sz="1800" dirty="0"/>
              <a:t> : list all images on the local volume.</a:t>
            </a:r>
          </a:p>
          <a:p>
            <a:r>
              <a:rPr lang="en-US" sz="1800" b="1" dirty="0"/>
              <a:t>docker run </a:t>
            </a:r>
            <a:r>
              <a:rPr lang="en-US" sz="1800" dirty="0"/>
              <a:t>: run docker image.</a:t>
            </a:r>
          </a:p>
          <a:p>
            <a:r>
              <a:rPr lang="en-US" sz="1800" b="1" dirty="0"/>
              <a:t>docker </a:t>
            </a:r>
            <a:r>
              <a:rPr lang="en-US" sz="1800" b="1" dirty="0" err="1"/>
              <a:t>ps</a:t>
            </a:r>
            <a:r>
              <a:rPr lang="en-US" sz="1800" b="1" dirty="0"/>
              <a:t> </a:t>
            </a:r>
            <a:r>
              <a:rPr lang="en-US" sz="1800" dirty="0"/>
              <a:t>: list running docker containers (analogous to </a:t>
            </a:r>
            <a:r>
              <a:rPr lang="en-US" sz="1800" dirty="0" err="1"/>
              <a:t>ps</a:t>
            </a:r>
            <a:r>
              <a:rPr lang="en-US" sz="1800" dirty="0"/>
              <a:t>).</a:t>
            </a:r>
          </a:p>
          <a:p>
            <a:r>
              <a:rPr lang="en-US" sz="1800" b="1" dirty="0"/>
              <a:t>docker </a:t>
            </a:r>
            <a:r>
              <a:rPr lang="en-US" sz="1800" b="1" dirty="0" err="1"/>
              <a:t>ps</a:t>
            </a:r>
            <a:r>
              <a:rPr lang="en-US" sz="1800" b="1" dirty="0"/>
              <a:t> –a </a:t>
            </a:r>
            <a:r>
              <a:rPr lang="en-US" sz="1800" dirty="0"/>
              <a:t>: list all containers including not running.</a:t>
            </a:r>
          </a:p>
          <a:p>
            <a:r>
              <a:rPr lang="en-US" sz="1800" b="1" dirty="0"/>
              <a:t>docker logs </a:t>
            </a:r>
            <a:r>
              <a:rPr lang="en-US" sz="1800" dirty="0"/>
              <a:t>: show log data for a running or stopped container.</a:t>
            </a:r>
          </a:p>
          <a:p>
            <a:r>
              <a:rPr lang="en-US" sz="1800" b="1" dirty="0"/>
              <a:t>docker rm </a:t>
            </a:r>
            <a:r>
              <a:rPr lang="en-US" sz="1800" dirty="0"/>
              <a:t>: remove/delete a container  |  docker </a:t>
            </a:r>
            <a:r>
              <a:rPr lang="en-US" sz="1800" dirty="0" err="1"/>
              <a:t>rmi</a:t>
            </a:r>
            <a:r>
              <a:rPr lang="en-US" sz="1800" dirty="0"/>
              <a:t> : remove/delete an image.</a:t>
            </a:r>
          </a:p>
          <a:p>
            <a:r>
              <a:rPr lang="en-US" sz="1800" b="1" dirty="0"/>
              <a:t>docker tag </a:t>
            </a:r>
            <a:r>
              <a:rPr lang="en-US" sz="1800" dirty="0"/>
              <a:t>: name a docker image.</a:t>
            </a:r>
          </a:p>
          <a:p>
            <a:r>
              <a:rPr lang="en-US" sz="1800" b="1" dirty="0"/>
              <a:t>docker build </a:t>
            </a:r>
            <a:r>
              <a:rPr lang="en-US" sz="1800" dirty="0"/>
              <a:t>: build docker image from </a:t>
            </a:r>
            <a:r>
              <a:rPr lang="en-US" sz="1800" dirty="0" err="1"/>
              <a:t>Dockerfile</a:t>
            </a:r>
            <a:r>
              <a:rPr lang="en-US" sz="1800" dirty="0"/>
              <a:t>.</a:t>
            </a:r>
          </a:p>
          <a:p>
            <a:r>
              <a:rPr lang="en-US" sz="1800" b="1" dirty="0"/>
              <a:t>docker login </a:t>
            </a:r>
            <a:r>
              <a:rPr lang="en-US" sz="1800" dirty="0"/>
              <a:t>: login to registry.</a:t>
            </a:r>
          </a:p>
          <a:p>
            <a:r>
              <a:rPr lang="en-US" sz="1800" b="1" dirty="0"/>
              <a:t>docker push</a:t>
            </a:r>
            <a:r>
              <a:rPr lang="en-US" sz="1800" dirty="0"/>
              <a:t> : push images/volumes to Docker Registry.</a:t>
            </a:r>
          </a:p>
          <a:p>
            <a:r>
              <a:rPr lang="en-US" sz="1800" b="1" dirty="0"/>
              <a:t>docker inspect </a:t>
            </a:r>
            <a:r>
              <a:rPr lang="en-US" sz="1800" dirty="0"/>
              <a:t>: return container run time configuration  parameter metadata.</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34</a:t>
            </a:fld>
            <a:endParaRPr lang="en-US" dirty="0">
              <a:solidFill>
                <a:srgbClr val="5F5F5F">
                  <a:lumMod val="60000"/>
                  <a:lumOff val="40000"/>
                </a:srgbClr>
              </a:solidFill>
            </a:endParaRPr>
          </a:p>
        </p:txBody>
      </p:sp>
      <p:sp>
        <p:nvSpPr>
          <p:cNvPr id="7" name="TextBox 6"/>
          <p:cNvSpPr txBox="1"/>
          <p:nvPr/>
        </p:nvSpPr>
        <p:spPr>
          <a:xfrm>
            <a:off x="5922335" y="6039293"/>
            <a:ext cx="74428" cy="53163"/>
          </a:xfrm>
          <a:prstGeom prst="rect">
            <a:avLst/>
          </a:prstGeom>
          <a:noFill/>
        </p:spPr>
        <p:txBody>
          <a:bodyPr wrap="square" lIns="0" tIns="0" rIns="0" bIns="0" rtlCol="0">
            <a:noAutofit/>
          </a:bodyPr>
          <a:lstStyle/>
          <a:p>
            <a:pPr>
              <a:lnSpc>
                <a:spcPct val="90000"/>
              </a:lnSpc>
            </a:pPr>
            <a:endParaRPr lang="en-US" dirty="0"/>
          </a:p>
        </p:txBody>
      </p:sp>
      <p:sp>
        <p:nvSpPr>
          <p:cNvPr id="8" name="TextBox 7"/>
          <p:cNvSpPr txBox="1"/>
          <p:nvPr/>
        </p:nvSpPr>
        <p:spPr>
          <a:xfrm>
            <a:off x="6592186" y="6071191"/>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9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477875"/>
          </a:xfrm>
          <a:prstGeom prst="rect">
            <a:avLst/>
          </a:prstGeom>
        </p:spPr>
        <p:txBody>
          <a:bodyPr wrap="square">
            <a:spAutoFit/>
          </a:bodyPr>
          <a:lstStyle/>
          <a:p>
            <a:r>
              <a:rPr lang="en-IN" sz="4000" b="1" dirty="0"/>
              <a:t>Hello World</a:t>
            </a:r>
          </a:p>
          <a:p>
            <a:endParaRPr lang="en-IN" sz="4000" dirty="0"/>
          </a:p>
          <a:p>
            <a:r>
              <a:rPr lang="en-IN" sz="2000" dirty="0"/>
              <a:t>In your Docker environment, just run the following command:</a:t>
            </a:r>
          </a:p>
          <a:p>
            <a:endParaRPr lang="en-IN" sz="2000" dirty="0"/>
          </a:p>
          <a:p>
            <a:r>
              <a:rPr lang="en-IN" sz="2000" dirty="0"/>
              <a:t>$ </a:t>
            </a:r>
            <a:r>
              <a:rPr lang="en-IN" sz="2000" b="1" i="1" dirty="0"/>
              <a:t>docker run </a:t>
            </a:r>
            <a:r>
              <a:rPr lang="en-IN" sz="2000" b="1" i="1" dirty="0" err="1"/>
              <a:t>busybox</a:t>
            </a:r>
            <a:r>
              <a:rPr lang="en-IN" sz="2000" b="1" i="1" dirty="0"/>
              <a:t> echo hello world</a:t>
            </a:r>
          </a:p>
          <a:p>
            <a:r>
              <a:rPr lang="en-IN" sz="2000" dirty="0"/>
              <a:t>hello world</a:t>
            </a:r>
          </a:p>
          <a:p>
            <a:endParaRPr lang="en-IN" sz="2000" dirty="0"/>
          </a:p>
          <a:p>
            <a:r>
              <a:rPr lang="en-IN" sz="2000" dirty="0"/>
              <a:t>(If your Docker install is brand new, you will also see a few extra lines, corresponding to the download of the </a:t>
            </a:r>
            <a:r>
              <a:rPr lang="en-IN" sz="2000" dirty="0" err="1"/>
              <a:t>busybox</a:t>
            </a:r>
            <a:r>
              <a:rPr lang="en-IN" sz="2000" dirty="0"/>
              <a:t> image.)</a:t>
            </a:r>
          </a:p>
        </p:txBody>
      </p:sp>
    </p:spTree>
    <p:extLst>
      <p:ext uri="{BB962C8B-B14F-4D97-AF65-F5344CB8AC3E}">
        <p14:creationId xmlns:p14="http://schemas.microsoft.com/office/powerpoint/2010/main" val="18300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5324535"/>
          </a:xfrm>
          <a:prstGeom prst="rect">
            <a:avLst/>
          </a:prstGeom>
        </p:spPr>
        <p:txBody>
          <a:bodyPr wrap="square">
            <a:spAutoFit/>
          </a:bodyPr>
          <a:lstStyle/>
          <a:p>
            <a:r>
              <a:rPr lang="en-IN" sz="4000" b="1" dirty="0"/>
              <a:t>A more useful container</a:t>
            </a:r>
          </a:p>
          <a:p>
            <a:endParaRPr lang="en-IN" sz="4000" dirty="0"/>
          </a:p>
          <a:p>
            <a:endParaRPr lang="en-IN" sz="4000" dirty="0"/>
          </a:p>
          <a:p>
            <a:endParaRPr lang="en-IN" sz="2000" dirty="0"/>
          </a:p>
          <a:p>
            <a:endParaRPr lang="en-IN" sz="2000" dirty="0"/>
          </a:p>
          <a:p>
            <a:pPr marL="342900" indent="-342900">
              <a:buFont typeface="Arial" panose="020B0604020202020204" pitchFamily="34" charset="0"/>
              <a:buChar char="•"/>
            </a:pPr>
            <a:r>
              <a:rPr lang="en-IN" sz="2000" dirty="0"/>
              <a:t>This is a brand new container.</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runs a bare-bones, no-frills ubuntu system.</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is shorthand for -</a:t>
            </a:r>
            <a:r>
              <a:rPr lang="en-IN" sz="2000" dirty="0" err="1"/>
              <a:t>i</a:t>
            </a:r>
            <a:r>
              <a:rPr lang="en-IN" sz="2000" dirty="0"/>
              <a:t> -t.</a:t>
            </a:r>
          </a:p>
          <a:p>
            <a:endParaRPr lang="en-IN" sz="2000" dirty="0"/>
          </a:p>
          <a:p>
            <a:pPr marL="800100" lvl="1" indent="-342900">
              <a:buFont typeface="Courier New" panose="02070309020205020404" pitchFamily="49" charset="0"/>
              <a:buChar char="o"/>
            </a:pPr>
            <a:r>
              <a:rPr lang="en-IN" sz="2000" dirty="0"/>
              <a:t>	-</a:t>
            </a:r>
            <a:r>
              <a:rPr lang="en-IN" sz="2000" dirty="0" err="1"/>
              <a:t>i</a:t>
            </a:r>
            <a:r>
              <a:rPr lang="en-IN" sz="2000" dirty="0"/>
              <a:t> tells Docker to connect us to the container's stdin. (</a:t>
            </a:r>
            <a:r>
              <a:rPr lang="en-IN" sz="2000" b="1" dirty="0"/>
              <a:t>interactive mode</a:t>
            </a:r>
            <a:r>
              <a:rPr lang="en-IN" sz="2000" dirty="0"/>
              <a:t>)</a:t>
            </a:r>
          </a:p>
          <a:p>
            <a:endParaRPr lang="en-IN" sz="2000" dirty="0"/>
          </a:p>
          <a:p>
            <a:pPr marL="800100" lvl="1" indent="-342900">
              <a:buFont typeface="Courier New" panose="02070309020205020404" pitchFamily="49" charset="0"/>
              <a:buChar char="o"/>
            </a:pPr>
            <a:r>
              <a:rPr lang="en-IN" sz="2000" dirty="0"/>
              <a:t>	-t tells Docker that we want a pseudo-terminal. (</a:t>
            </a:r>
            <a:r>
              <a:rPr lang="en-IN" sz="2000" b="1" dirty="0" err="1"/>
              <a:t>tty</a:t>
            </a:r>
            <a:r>
              <a:rPr lang="en-IN" sz="2000" dirty="0"/>
              <a:t>)</a:t>
            </a:r>
          </a:p>
        </p:txBody>
      </p:sp>
      <p:pic>
        <p:nvPicPr>
          <p:cNvPr id="6" name="Picture 5">
            <a:extLst>
              <a:ext uri="{FF2B5EF4-FFF2-40B4-BE49-F238E27FC236}">
                <a16:creationId xmlns:a16="http://schemas.microsoft.com/office/drawing/2014/main" id="{B135ED4D-55BC-4E87-9453-B2B63E821A4D}"/>
              </a:ext>
            </a:extLst>
          </p:cNvPr>
          <p:cNvPicPr>
            <a:picLocks noChangeAspect="1"/>
          </p:cNvPicPr>
          <p:nvPr/>
        </p:nvPicPr>
        <p:blipFill>
          <a:blip r:embed="rId2"/>
          <a:stretch>
            <a:fillRect/>
          </a:stretch>
        </p:blipFill>
        <p:spPr>
          <a:xfrm>
            <a:off x="736599" y="1806742"/>
            <a:ext cx="11054347" cy="838200"/>
          </a:xfrm>
          <a:prstGeom prst="rect">
            <a:avLst/>
          </a:prstGeom>
        </p:spPr>
      </p:pic>
    </p:spTree>
    <p:extLst>
      <p:ext uri="{BB962C8B-B14F-4D97-AF65-F5344CB8AC3E}">
        <p14:creationId xmlns:p14="http://schemas.microsoft.com/office/powerpoint/2010/main" val="215639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939540"/>
          </a:xfrm>
          <a:prstGeom prst="rect">
            <a:avLst/>
          </a:prstGeom>
        </p:spPr>
        <p:txBody>
          <a:bodyPr wrap="square">
            <a:spAutoFit/>
          </a:bodyPr>
          <a:lstStyle/>
          <a:p>
            <a:r>
              <a:rPr lang="en-IN" sz="4000" b="1" dirty="0"/>
              <a:t>A more useful container</a:t>
            </a:r>
          </a:p>
          <a:p>
            <a:endParaRPr lang="en-IN" sz="4000" dirty="0"/>
          </a:p>
          <a:p>
            <a:r>
              <a:rPr lang="en-IN" dirty="0"/>
              <a:t>Try to run </a:t>
            </a:r>
            <a:r>
              <a:rPr lang="en-IN" dirty="0" err="1"/>
              <a:t>figlet</a:t>
            </a:r>
            <a:r>
              <a:rPr lang="en-IN" dirty="0"/>
              <a:t> in our container.</a:t>
            </a:r>
          </a:p>
          <a:p>
            <a:endParaRPr lang="en-IN" dirty="0"/>
          </a:p>
          <a:p>
            <a:endParaRPr lang="en-IN" dirty="0"/>
          </a:p>
          <a:p>
            <a:endParaRPr lang="en-IN" dirty="0"/>
          </a:p>
          <a:p>
            <a:endParaRPr lang="en-IN" sz="2000" dirty="0"/>
          </a:p>
          <a:p>
            <a:endParaRPr lang="en-IN" sz="2000" dirty="0"/>
          </a:p>
          <a:p>
            <a:pPr marL="342900" indent="-342900">
              <a:buFont typeface="Arial" panose="020B0604020202020204" pitchFamily="34" charset="0"/>
              <a:buChar char="•"/>
            </a:pPr>
            <a:endParaRPr lang="en-IN" sz="2000" dirty="0"/>
          </a:p>
          <a:p>
            <a:r>
              <a:rPr lang="en-IN" dirty="0"/>
              <a:t>Alright, we need to install it.</a:t>
            </a:r>
          </a:p>
          <a:p>
            <a:endParaRPr lang="en-IN" sz="2000" dirty="0"/>
          </a:p>
        </p:txBody>
      </p:sp>
      <p:pic>
        <p:nvPicPr>
          <p:cNvPr id="4" name="Picture 3">
            <a:extLst>
              <a:ext uri="{FF2B5EF4-FFF2-40B4-BE49-F238E27FC236}">
                <a16:creationId xmlns:a16="http://schemas.microsoft.com/office/drawing/2014/main" id="{A2D8C68E-7B4D-44F1-8F64-E010ED35B5E5}"/>
              </a:ext>
            </a:extLst>
          </p:cNvPr>
          <p:cNvPicPr>
            <a:picLocks noChangeAspect="1"/>
          </p:cNvPicPr>
          <p:nvPr/>
        </p:nvPicPr>
        <p:blipFill>
          <a:blip r:embed="rId2"/>
          <a:stretch>
            <a:fillRect/>
          </a:stretch>
        </p:blipFill>
        <p:spPr>
          <a:xfrm>
            <a:off x="731086" y="2704347"/>
            <a:ext cx="8665578" cy="759839"/>
          </a:xfrm>
          <a:prstGeom prst="rect">
            <a:avLst/>
          </a:prstGeom>
        </p:spPr>
      </p:pic>
    </p:spTree>
    <p:extLst>
      <p:ext uri="{BB962C8B-B14F-4D97-AF65-F5344CB8AC3E}">
        <p14:creationId xmlns:p14="http://schemas.microsoft.com/office/powerpoint/2010/main" val="126508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Do something in our container</a:t>
            </a:r>
          </a:p>
          <a:p>
            <a:endParaRPr lang="en-IN" sz="2000" dirty="0"/>
          </a:p>
        </p:txBody>
      </p:sp>
      <p:pic>
        <p:nvPicPr>
          <p:cNvPr id="2" name="Picture 1">
            <a:extLst>
              <a:ext uri="{FF2B5EF4-FFF2-40B4-BE49-F238E27FC236}">
                <a16:creationId xmlns:a16="http://schemas.microsoft.com/office/drawing/2014/main" id="{EEBFBD25-35A3-4084-8361-3B3192E081E6}"/>
              </a:ext>
            </a:extLst>
          </p:cNvPr>
          <p:cNvPicPr>
            <a:picLocks noChangeAspect="1"/>
          </p:cNvPicPr>
          <p:nvPr/>
        </p:nvPicPr>
        <p:blipFill>
          <a:blip r:embed="rId2"/>
          <a:stretch>
            <a:fillRect/>
          </a:stretch>
        </p:blipFill>
        <p:spPr>
          <a:xfrm>
            <a:off x="228600" y="1565917"/>
            <a:ext cx="10010274" cy="3060175"/>
          </a:xfrm>
          <a:prstGeom prst="rect">
            <a:avLst/>
          </a:prstGeom>
        </p:spPr>
      </p:pic>
    </p:spTree>
    <p:extLst>
      <p:ext uri="{BB962C8B-B14F-4D97-AF65-F5344CB8AC3E}">
        <p14:creationId xmlns:p14="http://schemas.microsoft.com/office/powerpoint/2010/main" val="24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Try to run installed program “</a:t>
            </a:r>
            <a:r>
              <a:rPr lang="en-IN" sz="4000" b="1" dirty="0" err="1"/>
              <a:t>figlet</a:t>
            </a:r>
            <a:r>
              <a:rPr lang="en-IN" sz="4000" b="1" dirty="0"/>
              <a:t>”</a:t>
            </a:r>
          </a:p>
          <a:p>
            <a:endParaRPr lang="en-IN" sz="2000" dirty="0"/>
          </a:p>
        </p:txBody>
      </p:sp>
      <p:pic>
        <p:nvPicPr>
          <p:cNvPr id="3" name="Picture 2">
            <a:extLst>
              <a:ext uri="{FF2B5EF4-FFF2-40B4-BE49-F238E27FC236}">
                <a16:creationId xmlns:a16="http://schemas.microsoft.com/office/drawing/2014/main" id="{5981AE3E-DC26-45C2-8054-212CB2577B40}"/>
              </a:ext>
            </a:extLst>
          </p:cNvPr>
          <p:cNvPicPr>
            <a:picLocks noChangeAspect="1"/>
          </p:cNvPicPr>
          <p:nvPr/>
        </p:nvPicPr>
        <p:blipFill>
          <a:blip r:embed="rId2"/>
          <a:stretch>
            <a:fillRect/>
          </a:stretch>
        </p:blipFill>
        <p:spPr>
          <a:xfrm>
            <a:off x="757990" y="2005115"/>
            <a:ext cx="9180096" cy="2144817"/>
          </a:xfrm>
          <a:prstGeom prst="rect">
            <a:avLst/>
          </a:prstGeom>
        </p:spPr>
      </p:pic>
    </p:spTree>
    <p:extLst>
      <p:ext uri="{BB962C8B-B14F-4D97-AF65-F5344CB8AC3E}">
        <p14:creationId xmlns:p14="http://schemas.microsoft.com/office/powerpoint/2010/main" val="9068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pic>
        <p:nvPicPr>
          <p:cNvPr id="1026" name="Picture 2" descr="problem">
            <a:extLst>
              <a:ext uri="{FF2B5EF4-FFF2-40B4-BE49-F238E27FC236}">
                <a16:creationId xmlns:a16="http://schemas.microsoft.com/office/drawing/2014/main" id="{10930BA3-1056-4332-A1EC-1F6D71890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499" y="1450058"/>
            <a:ext cx="9619080" cy="4889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823866B-7487-4DA8-B5F1-1F30360BDA3B}"/>
              </a:ext>
            </a:extLst>
          </p:cNvPr>
          <p:cNvSpPr/>
          <p:nvPr/>
        </p:nvSpPr>
        <p:spPr>
          <a:xfrm>
            <a:off x="835957" y="404881"/>
            <a:ext cx="5583966" cy="707886"/>
          </a:xfrm>
          <a:prstGeom prst="rect">
            <a:avLst/>
          </a:prstGeom>
        </p:spPr>
        <p:txBody>
          <a:bodyPr wrap="none">
            <a:spAutoFit/>
          </a:bodyPr>
          <a:lstStyle/>
          <a:p>
            <a:pPr algn="ctr"/>
            <a:r>
              <a:rPr lang="en-IN" sz="4000" b="1" dirty="0">
                <a:solidFill>
                  <a:srgbClr val="000000"/>
                </a:solidFill>
                <a:latin typeface="Droid Serif"/>
              </a:rPr>
              <a:t>The deployment problem</a:t>
            </a:r>
            <a:endParaRPr lang="en-IN" sz="4000" b="1" i="0" dirty="0">
              <a:solidFill>
                <a:srgbClr val="000000"/>
              </a:solidFill>
              <a:effectLst/>
              <a:latin typeface="Droid Serif"/>
            </a:endParaRPr>
          </a:p>
        </p:txBody>
      </p:sp>
    </p:spTree>
    <p:extLst>
      <p:ext uri="{BB962C8B-B14F-4D97-AF65-F5344CB8AC3E}">
        <p14:creationId xmlns:p14="http://schemas.microsoft.com/office/powerpoint/2010/main" val="267610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3170099"/>
          </a:xfrm>
          <a:prstGeom prst="rect">
            <a:avLst/>
          </a:prstGeom>
        </p:spPr>
        <p:txBody>
          <a:bodyPr wrap="square">
            <a:spAutoFit/>
          </a:bodyPr>
          <a:lstStyle/>
          <a:p>
            <a:r>
              <a:rPr lang="en-IN" sz="4000" b="1" dirty="0"/>
              <a:t>Comparing the container and the host</a:t>
            </a:r>
          </a:p>
          <a:p>
            <a:endParaRPr lang="en-IN" sz="4000" b="1" dirty="0"/>
          </a:p>
          <a:p>
            <a:r>
              <a:rPr lang="en-IN" sz="2000" dirty="0"/>
              <a:t>Exit the container by logging out of the shell, with ^D or exit.</a:t>
            </a:r>
          </a:p>
          <a:p>
            <a:endParaRPr lang="en-IN" sz="2000" dirty="0"/>
          </a:p>
          <a:p>
            <a:r>
              <a:rPr lang="en-IN" sz="2000" dirty="0"/>
              <a:t>Now try to run </a:t>
            </a:r>
            <a:r>
              <a:rPr lang="en-IN" sz="2000" dirty="0" err="1"/>
              <a:t>figlet</a:t>
            </a:r>
            <a:r>
              <a:rPr lang="en-IN" sz="2000" dirty="0"/>
              <a:t>. Does that work?</a:t>
            </a:r>
          </a:p>
          <a:p>
            <a:endParaRPr lang="en-IN" sz="2000" dirty="0"/>
          </a:p>
          <a:p>
            <a:r>
              <a:rPr lang="en-IN" sz="2000" dirty="0"/>
              <a:t>(It shouldn't; except if, by coincidence, you are running on a machine where </a:t>
            </a:r>
            <a:r>
              <a:rPr lang="en-IN" sz="2000" dirty="0" err="1"/>
              <a:t>figlet</a:t>
            </a:r>
            <a:r>
              <a:rPr lang="en-IN" sz="2000" dirty="0"/>
              <a:t> was installed before.)</a:t>
            </a:r>
          </a:p>
        </p:txBody>
      </p:sp>
    </p:spTree>
    <p:extLst>
      <p:ext uri="{BB962C8B-B14F-4D97-AF65-F5344CB8AC3E}">
        <p14:creationId xmlns:p14="http://schemas.microsoft.com/office/powerpoint/2010/main" val="217448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41</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another container</a:t>
            </a:r>
          </a:p>
        </p:txBody>
      </p:sp>
      <p:pic>
        <p:nvPicPr>
          <p:cNvPr id="2" name="Picture 1">
            <a:extLst>
              <a:ext uri="{FF2B5EF4-FFF2-40B4-BE49-F238E27FC236}">
                <a16:creationId xmlns:a16="http://schemas.microsoft.com/office/drawing/2014/main" id="{16740E1A-70BC-49E9-AA5D-B5E7246E7DD9}"/>
              </a:ext>
            </a:extLst>
          </p:cNvPr>
          <p:cNvPicPr>
            <a:picLocks noChangeAspect="1"/>
          </p:cNvPicPr>
          <p:nvPr/>
        </p:nvPicPr>
        <p:blipFill>
          <a:blip r:embed="rId2"/>
          <a:stretch>
            <a:fillRect/>
          </a:stretch>
        </p:blipFill>
        <p:spPr>
          <a:xfrm>
            <a:off x="606258" y="1879183"/>
            <a:ext cx="8826500" cy="2772380"/>
          </a:xfrm>
          <a:prstGeom prst="rect">
            <a:avLst/>
          </a:prstGeom>
        </p:spPr>
      </p:pic>
    </p:spTree>
    <p:extLst>
      <p:ext uri="{BB962C8B-B14F-4D97-AF65-F5344CB8AC3E}">
        <p14:creationId xmlns:p14="http://schemas.microsoft.com/office/powerpoint/2010/main" val="107134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Where is my container</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4524315"/>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Can we reuse that container that we took time to customize?</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 can, but that's not the default workflow with Docker.</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What's the default workflow, then?</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Always start with a fresh container.</a:t>
            </a:r>
            <a:br>
              <a:rPr lang="en-IN" dirty="0">
                <a:solidFill>
                  <a:srgbClr val="000000"/>
                </a:solidFill>
                <a:latin typeface="Droid Serif"/>
              </a:rPr>
            </a:br>
            <a:r>
              <a:rPr lang="en-IN" dirty="0">
                <a:solidFill>
                  <a:srgbClr val="000000"/>
                </a:solidFill>
                <a:latin typeface="Droid Serif"/>
              </a:rPr>
              <a:t>	</a:t>
            </a:r>
            <a:r>
              <a:rPr lang="en-IN" i="1" dirty="0">
                <a:solidFill>
                  <a:srgbClr val="000000"/>
                </a:solidFill>
                <a:latin typeface="Droid Serif"/>
              </a:rPr>
              <a:t>If we need something installed in our container, build a custom image.</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That seems complicated!</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We'll see that it's actually pretty easy!</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And what's the point?</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This puts a strong emphasis on automation and repeatability. Let's see why ...</a:t>
            </a:r>
            <a:endParaRPr lang="en-IN" b="0" i="0" dirty="0">
              <a:solidFill>
                <a:srgbClr val="000000"/>
              </a:solidFill>
              <a:effectLst/>
              <a:latin typeface="Droid Serif"/>
            </a:endParaRPr>
          </a:p>
        </p:txBody>
      </p:sp>
    </p:spTree>
    <p:extLst>
      <p:ext uri="{BB962C8B-B14F-4D97-AF65-F5344CB8AC3E}">
        <p14:creationId xmlns:p14="http://schemas.microsoft.com/office/powerpoint/2010/main" val="39941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Pets Vs Cattle</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970318"/>
          </a:xfrm>
          <a:prstGeom prst="rect">
            <a:avLst/>
          </a:prstGeom>
        </p:spPr>
        <p:txBody>
          <a:bodyPr wrap="square">
            <a:spAutoFit/>
          </a:bodyPr>
          <a:lstStyle/>
          <a:p>
            <a:pPr marL="285750" indent="-285750">
              <a:buFont typeface="Arial" panose="020B0604020202020204" pitchFamily="34" charset="0"/>
              <a:buChar char="•"/>
            </a:pPr>
            <a:r>
              <a:rPr lang="en-IN" dirty="0"/>
              <a:t>In the "pets vs. cattle" metaphor, there are two kinds of servers.</a:t>
            </a:r>
          </a:p>
          <a:p>
            <a:pPr marL="285750" indent="-285750">
              <a:buFont typeface="Arial" panose="020B0604020202020204" pitchFamily="34" charset="0"/>
              <a:buChar char="•"/>
            </a:pPr>
            <a:endParaRPr lang="en-IN" dirty="0"/>
          </a:p>
          <a:p>
            <a:r>
              <a:rPr lang="en-IN" dirty="0"/>
              <a:t>Pets:</a:t>
            </a:r>
          </a:p>
          <a:p>
            <a:pPr marL="742950" lvl="1" indent="-285750">
              <a:buFont typeface="Courier New" panose="02070309020205020404" pitchFamily="49" charset="0"/>
              <a:buChar char="o"/>
            </a:pPr>
            <a:r>
              <a:rPr lang="en-IN" dirty="0"/>
              <a:t>have distinctive names and unique configurations</a:t>
            </a:r>
          </a:p>
          <a:p>
            <a:pPr marL="742950" lvl="1" indent="-285750">
              <a:buFont typeface="Courier New" panose="02070309020205020404" pitchFamily="49" charset="0"/>
              <a:buChar char="o"/>
            </a:pPr>
            <a:r>
              <a:rPr lang="en-IN" dirty="0"/>
              <a:t>when they have an outage, we do everything we can to fix them</a:t>
            </a:r>
          </a:p>
          <a:p>
            <a:pPr marL="742950" lvl="1" indent="-285750">
              <a:buFont typeface="Courier New" panose="02070309020205020404" pitchFamily="49" charset="0"/>
              <a:buChar char="o"/>
            </a:pPr>
            <a:r>
              <a:rPr lang="en-IN" dirty="0"/>
              <a:t>Examples are : Oracle </a:t>
            </a:r>
            <a:r>
              <a:rPr lang="en-IN" dirty="0" err="1"/>
              <a:t>VirtualBox</a:t>
            </a:r>
            <a:r>
              <a:rPr lang="en-IN" dirty="0"/>
              <a:t> and </a:t>
            </a:r>
            <a:r>
              <a:rPr lang="en-IN" dirty="0" err="1"/>
              <a:t>VMWare</a:t>
            </a:r>
            <a:endParaRPr lang="en-IN" dirty="0"/>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Cattle:</a:t>
            </a:r>
          </a:p>
          <a:p>
            <a:pPr marL="742950" lvl="1" indent="-285750">
              <a:buFont typeface="Courier New" panose="02070309020205020404" pitchFamily="49" charset="0"/>
              <a:buChar char="o"/>
            </a:pPr>
            <a:r>
              <a:rPr lang="en-IN" dirty="0"/>
              <a:t>have generic names (e.g. with numbers) and generic configuration</a:t>
            </a:r>
          </a:p>
          <a:p>
            <a:pPr marL="742950" lvl="1" indent="-285750">
              <a:buFont typeface="Courier New" panose="02070309020205020404" pitchFamily="49" charset="0"/>
              <a:buChar char="o"/>
            </a:pPr>
            <a:r>
              <a:rPr lang="en-IN" dirty="0"/>
              <a:t>configuration is enforced by configuration management, golden images ...</a:t>
            </a:r>
          </a:p>
          <a:p>
            <a:pPr marL="742950" lvl="1" indent="-285750">
              <a:buFont typeface="Courier New" panose="02070309020205020404" pitchFamily="49" charset="0"/>
              <a:buChar char="o"/>
            </a:pPr>
            <a:r>
              <a:rPr lang="en-IN" dirty="0"/>
              <a:t>when they have an outage, we can replace them immediately with a new server</a:t>
            </a:r>
          </a:p>
          <a:p>
            <a:pPr marL="742950" lvl="1" indent="-285750">
              <a:buFont typeface="Courier New" panose="02070309020205020404" pitchFamily="49" charset="0"/>
              <a:buChar char="o"/>
            </a:pPr>
            <a:r>
              <a:rPr lang="en-IN" dirty="0"/>
              <a:t>Examples are : Docker and </a:t>
            </a:r>
            <a:r>
              <a:rPr lang="en-IN" dirty="0" err="1"/>
              <a:t>Kubernetes</a:t>
            </a:r>
            <a:endParaRPr lang="en-IN" dirty="0"/>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What's the connection with Docker and containers?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024" y="1726993"/>
            <a:ext cx="18764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6449" y="1869868"/>
            <a:ext cx="80962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58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44</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environments</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139321"/>
          </a:xfrm>
          <a:prstGeom prst="rect">
            <a:avLst/>
          </a:prstGeom>
        </p:spPr>
        <p:txBody>
          <a:bodyPr wrap="square">
            <a:spAutoFit/>
          </a:bodyPr>
          <a:lstStyle/>
          <a:p>
            <a:pPr marL="285750" indent="-285750">
              <a:buFont typeface="Arial" panose="020B0604020202020204" pitchFamily="34" charset="0"/>
              <a:buChar char="•"/>
            </a:pPr>
            <a:r>
              <a:rPr lang="en-IN" dirty="0"/>
              <a:t>When we use local VMs (with e.g. VirtualBox or VMware), our workflow looks like this:</a:t>
            </a:r>
          </a:p>
          <a:p>
            <a:pPr marL="742950" lvl="1" indent="-285750">
              <a:buFont typeface="Courier New" panose="02070309020205020404" pitchFamily="49" charset="0"/>
              <a:buChar char="o"/>
            </a:pPr>
            <a:r>
              <a:rPr lang="en-IN" dirty="0"/>
              <a:t>create VM from base template (Ubuntu, CentOS...)</a:t>
            </a:r>
          </a:p>
          <a:p>
            <a:pPr marL="742950" lvl="1" indent="-285750">
              <a:buFont typeface="Courier New" panose="02070309020205020404" pitchFamily="49" charset="0"/>
              <a:buChar char="o"/>
            </a:pPr>
            <a:r>
              <a:rPr lang="en-IN" dirty="0"/>
              <a:t>install packages, set up environment</a:t>
            </a:r>
          </a:p>
          <a:p>
            <a:pPr marL="742950" lvl="1" indent="-285750">
              <a:buFont typeface="Courier New" panose="02070309020205020404" pitchFamily="49" charset="0"/>
              <a:buChar char="o"/>
            </a:pPr>
            <a:r>
              <a:rPr lang="en-IN" dirty="0"/>
              <a:t>work on project</a:t>
            </a:r>
          </a:p>
          <a:p>
            <a:pPr marL="742950" lvl="1" indent="-285750">
              <a:buFont typeface="Courier New" panose="02070309020205020404" pitchFamily="49" charset="0"/>
              <a:buChar char="o"/>
            </a:pPr>
            <a:r>
              <a:rPr lang="en-IN" dirty="0"/>
              <a:t>when done, shut down VM</a:t>
            </a:r>
          </a:p>
          <a:p>
            <a:pPr marL="742950" lvl="1" indent="-285750">
              <a:buFont typeface="Courier New" panose="02070309020205020404" pitchFamily="49" charset="0"/>
              <a:buChar char="o"/>
            </a:pPr>
            <a:r>
              <a:rPr lang="en-IN" dirty="0"/>
              <a:t>next time we need to work on project, restart VM as we left it</a:t>
            </a:r>
          </a:p>
          <a:p>
            <a:pPr marL="742950" lvl="1" indent="-285750">
              <a:buFont typeface="Courier New" panose="02070309020205020404" pitchFamily="49" charset="0"/>
              <a:buChar char="o"/>
            </a:pPr>
            <a:r>
              <a:rPr lang="en-IN" dirty="0"/>
              <a:t>if we need to tweak the environment, we do it live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Over time, the VM configuration evolves, diverges.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u="sng" dirty="0"/>
              <a:t>We don't have a clean, reliable, deterministic way to provision that environment.</a:t>
            </a:r>
          </a:p>
        </p:txBody>
      </p:sp>
    </p:spTree>
    <p:extLst>
      <p:ext uri="{BB962C8B-B14F-4D97-AF65-F5344CB8AC3E}">
        <p14:creationId xmlns:p14="http://schemas.microsoft.com/office/powerpoint/2010/main" val="17190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with Docker</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2585323"/>
          </a:xfrm>
          <a:prstGeom prst="rect">
            <a:avLst/>
          </a:prstGeom>
        </p:spPr>
        <p:txBody>
          <a:bodyPr wrap="square">
            <a:spAutoFit/>
          </a:bodyPr>
          <a:lstStyle/>
          <a:p>
            <a:pPr marL="285750" indent="-285750">
              <a:buFont typeface="Arial" panose="020B0604020202020204" pitchFamily="34" charset="0"/>
              <a:buChar char="•"/>
            </a:pPr>
            <a:r>
              <a:rPr lang="en-IN" dirty="0"/>
              <a:t>With Docker, the workflow looks like this:</a:t>
            </a:r>
          </a:p>
          <a:p>
            <a:pPr marL="1200150" lvl="2" indent="-285750">
              <a:buFont typeface="Courier New" panose="02070309020205020404" pitchFamily="49" charset="0"/>
              <a:buChar char="o"/>
            </a:pPr>
            <a:r>
              <a:rPr lang="en-IN" dirty="0"/>
              <a:t>create container image with our dev environment</a:t>
            </a:r>
          </a:p>
          <a:p>
            <a:pPr marL="1200150" lvl="2" indent="-285750">
              <a:buFont typeface="Courier New" panose="02070309020205020404" pitchFamily="49" charset="0"/>
              <a:buChar char="o"/>
            </a:pPr>
            <a:r>
              <a:rPr lang="en-IN" dirty="0"/>
              <a:t>run container with that image</a:t>
            </a:r>
          </a:p>
          <a:p>
            <a:pPr marL="1200150" lvl="2" indent="-285750">
              <a:buFont typeface="Courier New" panose="02070309020205020404" pitchFamily="49" charset="0"/>
              <a:buChar char="o"/>
            </a:pPr>
            <a:r>
              <a:rPr lang="en-IN" dirty="0"/>
              <a:t>work on project</a:t>
            </a:r>
          </a:p>
          <a:p>
            <a:pPr marL="1200150" lvl="2" indent="-285750">
              <a:buFont typeface="Courier New" panose="02070309020205020404" pitchFamily="49" charset="0"/>
              <a:buChar char="o"/>
            </a:pPr>
            <a:r>
              <a:rPr lang="en-IN" dirty="0"/>
              <a:t>when done, shut down container</a:t>
            </a:r>
          </a:p>
          <a:p>
            <a:pPr marL="1200150" lvl="2" indent="-285750">
              <a:buFont typeface="Courier New" panose="02070309020205020404" pitchFamily="49" charset="0"/>
              <a:buChar char="o"/>
            </a:pPr>
            <a:r>
              <a:rPr lang="en-IN" dirty="0"/>
              <a:t>next time we need to work on project, start a new container</a:t>
            </a:r>
          </a:p>
          <a:p>
            <a:pPr marL="1200150" lvl="2" indent="-285750">
              <a:buFont typeface="Courier New" panose="02070309020205020404" pitchFamily="49" charset="0"/>
              <a:buChar char="o"/>
            </a:pPr>
            <a:r>
              <a:rPr lang="en-IN" dirty="0"/>
              <a:t>if we need to tweak the environment, we create a new image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b="1" u="sng" dirty="0"/>
              <a:t>We have a clear definition of our environment, and can share it reliably with others.</a:t>
            </a:r>
          </a:p>
        </p:txBody>
      </p:sp>
    </p:spTree>
    <p:extLst>
      <p:ext uri="{BB962C8B-B14F-4D97-AF65-F5344CB8AC3E}">
        <p14:creationId xmlns:p14="http://schemas.microsoft.com/office/powerpoint/2010/main" val="6815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2586788" y="2610853"/>
            <a:ext cx="6797843" cy="830997"/>
          </a:xfrm>
          <a:prstGeom prst="rect">
            <a:avLst/>
          </a:prstGeom>
        </p:spPr>
        <p:txBody>
          <a:bodyPr wrap="square">
            <a:spAutoFit/>
          </a:bodyPr>
          <a:lstStyle/>
          <a:p>
            <a:r>
              <a:rPr lang="en-IN" sz="4800" b="1" dirty="0"/>
              <a:t>Background containers</a:t>
            </a:r>
          </a:p>
        </p:txBody>
      </p:sp>
    </p:spTree>
    <p:extLst>
      <p:ext uri="{BB962C8B-B14F-4D97-AF65-F5344CB8AC3E}">
        <p14:creationId xmlns:p14="http://schemas.microsoft.com/office/powerpoint/2010/main" val="10482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Objectives</a:t>
            </a:r>
          </a:p>
        </p:txBody>
      </p:sp>
      <p:sp>
        <p:nvSpPr>
          <p:cNvPr id="3" name="Rectangle 2">
            <a:extLst>
              <a:ext uri="{FF2B5EF4-FFF2-40B4-BE49-F238E27FC236}">
                <a16:creationId xmlns:a16="http://schemas.microsoft.com/office/drawing/2014/main" id="{FC4F177F-3AE6-4FF1-98CF-AA4642F85355}"/>
              </a:ext>
            </a:extLst>
          </p:cNvPr>
          <p:cNvSpPr/>
          <p:nvPr/>
        </p:nvSpPr>
        <p:spPr>
          <a:xfrm>
            <a:off x="1110916" y="1726993"/>
            <a:ext cx="10138610" cy="3170099"/>
          </a:xfrm>
          <a:prstGeom prst="rect">
            <a:avLst/>
          </a:prstGeom>
        </p:spPr>
        <p:txBody>
          <a:bodyPr wrap="square">
            <a:spAutoFit/>
          </a:bodyPr>
          <a:lstStyle/>
          <a:p>
            <a:r>
              <a:rPr lang="en-IN" sz="2000" dirty="0"/>
              <a:t>Our first containers were </a:t>
            </a:r>
            <a:r>
              <a:rPr lang="en-IN" sz="2000" b="1" i="1" dirty="0"/>
              <a:t>interactive</a:t>
            </a:r>
            <a:r>
              <a:rPr lang="en-IN" sz="2000" dirty="0"/>
              <a:t>.</a:t>
            </a:r>
          </a:p>
          <a:p>
            <a:endParaRPr lang="en-IN" sz="2000" dirty="0"/>
          </a:p>
          <a:p>
            <a:r>
              <a:rPr lang="en-IN" sz="2000" dirty="0"/>
              <a:t>We will now see how to:</a:t>
            </a:r>
          </a:p>
          <a:p>
            <a:endParaRPr lang="en-IN" sz="2000" dirty="0"/>
          </a:p>
          <a:p>
            <a:pPr marL="742950" lvl="1" indent="-285750">
              <a:buFont typeface="Arial" panose="020B0604020202020204" pitchFamily="34" charset="0"/>
              <a:buChar char="•"/>
            </a:pPr>
            <a:r>
              <a:rPr lang="en-IN" sz="2000" dirty="0"/>
              <a:t>Run a non-interactive container.</a:t>
            </a:r>
          </a:p>
          <a:p>
            <a:pPr marL="742950" lvl="1" indent="-285750">
              <a:buFont typeface="Arial" panose="020B0604020202020204" pitchFamily="34" charset="0"/>
              <a:buChar char="•"/>
            </a:pPr>
            <a:r>
              <a:rPr lang="en-IN" sz="2000" dirty="0"/>
              <a:t>Run a container in the background.</a:t>
            </a:r>
          </a:p>
          <a:p>
            <a:pPr marL="742950" lvl="1" indent="-285750">
              <a:buFont typeface="Arial" panose="020B0604020202020204" pitchFamily="34" charset="0"/>
              <a:buChar char="•"/>
            </a:pPr>
            <a:r>
              <a:rPr lang="en-IN" sz="2000" dirty="0"/>
              <a:t>List running containers.</a:t>
            </a:r>
          </a:p>
          <a:p>
            <a:pPr marL="742950" lvl="1" indent="-285750">
              <a:buFont typeface="Arial" panose="020B0604020202020204" pitchFamily="34" charset="0"/>
              <a:buChar char="•"/>
            </a:pPr>
            <a:r>
              <a:rPr lang="en-IN" sz="2000" dirty="0"/>
              <a:t>Check the logs of a container.</a:t>
            </a:r>
          </a:p>
          <a:p>
            <a:pPr marL="742950" lvl="1" indent="-285750">
              <a:buFont typeface="Arial" panose="020B0604020202020204" pitchFamily="34" charset="0"/>
              <a:buChar char="•"/>
            </a:pPr>
            <a:r>
              <a:rPr lang="en-IN" sz="2000" dirty="0"/>
              <a:t>Stop a container.</a:t>
            </a:r>
          </a:p>
          <a:p>
            <a:pPr marL="742950" lvl="1" indent="-285750">
              <a:buFont typeface="Arial" panose="020B0604020202020204" pitchFamily="34" charset="0"/>
              <a:buChar char="•"/>
            </a:pPr>
            <a:r>
              <a:rPr lang="en-IN" sz="2000" dirty="0"/>
              <a:t>List stopped containers.</a:t>
            </a:r>
          </a:p>
        </p:txBody>
      </p:sp>
    </p:spTree>
    <p:extLst>
      <p:ext uri="{BB962C8B-B14F-4D97-AF65-F5344CB8AC3E}">
        <p14:creationId xmlns:p14="http://schemas.microsoft.com/office/powerpoint/2010/main" val="12914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A non-interactive container</a:t>
            </a:r>
          </a:p>
        </p:txBody>
      </p:sp>
      <p:pic>
        <p:nvPicPr>
          <p:cNvPr id="2" name="Picture 1">
            <a:extLst>
              <a:ext uri="{FF2B5EF4-FFF2-40B4-BE49-F238E27FC236}">
                <a16:creationId xmlns:a16="http://schemas.microsoft.com/office/drawing/2014/main" id="{D1EA74F2-6D87-40FD-A907-C43136EB378F}"/>
              </a:ext>
            </a:extLst>
          </p:cNvPr>
          <p:cNvPicPr>
            <a:picLocks noChangeAspect="1"/>
          </p:cNvPicPr>
          <p:nvPr/>
        </p:nvPicPr>
        <p:blipFill>
          <a:blip r:embed="rId2"/>
          <a:stretch>
            <a:fillRect/>
          </a:stretch>
        </p:blipFill>
        <p:spPr>
          <a:xfrm>
            <a:off x="648118" y="1629276"/>
            <a:ext cx="8808704" cy="3957965"/>
          </a:xfrm>
          <a:prstGeom prst="rect">
            <a:avLst/>
          </a:prstGeom>
        </p:spPr>
      </p:pic>
    </p:spTree>
    <p:extLst>
      <p:ext uri="{BB962C8B-B14F-4D97-AF65-F5344CB8AC3E}">
        <p14:creationId xmlns:p14="http://schemas.microsoft.com/office/powerpoint/2010/main" val="30159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Run a container in the background</a:t>
            </a:r>
          </a:p>
        </p:txBody>
      </p:sp>
      <p:pic>
        <p:nvPicPr>
          <p:cNvPr id="3" name="Picture 2">
            <a:extLst>
              <a:ext uri="{FF2B5EF4-FFF2-40B4-BE49-F238E27FC236}">
                <a16:creationId xmlns:a16="http://schemas.microsoft.com/office/drawing/2014/main" id="{6A960A57-171B-4595-8865-0F1784287E49}"/>
              </a:ext>
            </a:extLst>
          </p:cNvPr>
          <p:cNvPicPr>
            <a:picLocks noChangeAspect="1"/>
          </p:cNvPicPr>
          <p:nvPr/>
        </p:nvPicPr>
        <p:blipFill>
          <a:blip r:embed="rId2"/>
          <a:stretch>
            <a:fillRect/>
          </a:stretch>
        </p:blipFill>
        <p:spPr>
          <a:xfrm>
            <a:off x="755649" y="1738312"/>
            <a:ext cx="9062119" cy="2869805"/>
          </a:xfrm>
          <a:prstGeom prst="rect">
            <a:avLst/>
          </a:prstGeom>
        </p:spPr>
      </p:pic>
    </p:spTree>
    <p:extLst>
      <p:ext uri="{BB962C8B-B14F-4D97-AF65-F5344CB8AC3E}">
        <p14:creationId xmlns:p14="http://schemas.microsoft.com/office/powerpoint/2010/main" val="40416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id="{C823866B-7487-4DA8-B5F1-1F30360BDA3B}"/>
              </a:ext>
            </a:extLst>
          </p:cNvPr>
          <p:cNvSpPr/>
          <p:nvPr/>
        </p:nvSpPr>
        <p:spPr>
          <a:xfrm>
            <a:off x="1152683" y="344723"/>
            <a:ext cx="7614264" cy="707886"/>
          </a:xfrm>
          <a:prstGeom prst="rect">
            <a:avLst/>
          </a:prstGeom>
        </p:spPr>
        <p:txBody>
          <a:bodyPr wrap="none">
            <a:spAutoFit/>
          </a:bodyPr>
          <a:lstStyle/>
          <a:p>
            <a:r>
              <a:rPr lang="en-IN" sz="4000" b="1" dirty="0">
                <a:latin typeface="Droid Serif"/>
              </a:rPr>
              <a:t>Analogy with the shipping industry</a:t>
            </a:r>
          </a:p>
        </p:txBody>
      </p:sp>
      <p:pic>
        <p:nvPicPr>
          <p:cNvPr id="2050" name="Picture 2" descr="history">
            <a:extLst>
              <a:ext uri="{FF2B5EF4-FFF2-40B4-BE49-F238E27FC236}">
                <a16:creationId xmlns:a16="http://schemas.microsoft.com/office/drawing/2014/main" id="{E5EDC3AD-B6D0-429E-ACEE-8FE10088B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444" y="1309437"/>
            <a:ext cx="9711071" cy="476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31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running containers</a:t>
            </a:r>
          </a:p>
        </p:txBody>
      </p:sp>
      <p:pic>
        <p:nvPicPr>
          <p:cNvPr id="2" name="Picture 1">
            <a:extLst>
              <a:ext uri="{FF2B5EF4-FFF2-40B4-BE49-F238E27FC236}">
                <a16:creationId xmlns:a16="http://schemas.microsoft.com/office/drawing/2014/main" id="{44B03FC6-D5E2-4DD2-8C3C-6BEA728A561E}"/>
              </a:ext>
            </a:extLst>
          </p:cNvPr>
          <p:cNvPicPr>
            <a:picLocks noChangeAspect="1"/>
          </p:cNvPicPr>
          <p:nvPr/>
        </p:nvPicPr>
        <p:blipFill>
          <a:blip r:embed="rId2"/>
          <a:stretch>
            <a:fillRect/>
          </a:stretch>
        </p:blipFill>
        <p:spPr>
          <a:xfrm>
            <a:off x="879474" y="1717257"/>
            <a:ext cx="8011863" cy="3581857"/>
          </a:xfrm>
          <a:prstGeom prst="rect">
            <a:avLst/>
          </a:prstGeom>
        </p:spPr>
      </p:pic>
    </p:spTree>
    <p:extLst>
      <p:ext uri="{BB962C8B-B14F-4D97-AF65-F5344CB8AC3E}">
        <p14:creationId xmlns:p14="http://schemas.microsoft.com/office/powerpoint/2010/main" val="11377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51</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more containers</a:t>
            </a:r>
          </a:p>
        </p:txBody>
      </p:sp>
      <p:pic>
        <p:nvPicPr>
          <p:cNvPr id="3" name="Picture 2">
            <a:extLst>
              <a:ext uri="{FF2B5EF4-FFF2-40B4-BE49-F238E27FC236}">
                <a16:creationId xmlns:a16="http://schemas.microsoft.com/office/drawing/2014/main" id="{5321E573-D74D-4BA7-8BDF-9DA4C98EA3D5}"/>
              </a:ext>
            </a:extLst>
          </p:cNvPr>
          <p:cNvPicPr>
            <a:picLocks noChangeAspect="1"/>
          </p:cNvPicPr>
          <p:nvPr/>
        </p:nvPicPr>
        <p:blipFill>
          <a:blip r:embed="rId2"/>
          <a:stretch>
            <a:fillRect/>
          </a:stretch>
        </p:blipFill>
        <p:spPr>
          <a:xfrm>
            <a:off x="844633" y="1590424"/>
            <a:ext cx="8191083" cy="3047659"/>
          </a:xfrm>
          <a:prstGeom prst="rect">
            <a:avLst/>
          </a:prstGeom>
        </p:spPr>
      </p:pic>
    </p:spTree>
    <p:extLst>
      <p:ext uri="{BB962C8B-B14F-4D97-AF65-F5344CB8AC3E}">
        <p14:creationId xmlns:p14="http://schemas.microsoft.com/office/powerpoint/2010/main" val="187845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last container started</a:t>
            </a:r>
          </a:p>
        </p:txBody>
      </p:sp>
      <p:pic>
        <p:nvPicPr>
          <p:cNvPr id="2" name="Picture 1">
            <a:extLst>
              <a:ext uri="{FF2B5EF4-FFF2-40B4-BE49-F238E27FC236}">
                <a16:creationId xmlns:a16="http://schemas.microsoft.com/office/drawing/2014/main" id="{1A80A9A5-6966-413E-BB60-F79A84B146BA}"/>
              </a:ext>
            </a:extLst>
          </p:cNvPr>
          <p:cNvPicPr>
            <a:picLocks noChangeAspect="1"/>
          </p:cNvPicPr>
          <p:nvPr/>
        </p:nvPicPr>
        <p:blipFill>
          <a:blip r:embed="rId2"/>
          <a:stretch>
            <a:fillRect/>
          </a:stretch>
        </p:blipFill>
        <p:spPr>
          <a:xfrm>
            <a:off x="1010820" y="1757613"/>
            <a:ext cx="8385844" cy="2038548"/>
          </a:xfrm>
          <a:prstGeom prst="rect">
            <a:avLst/>
          </a:prstGeom>
        </p:spPr>
      </p:pic>
    </p:spTree>
    <p:extLst>
      <p:ext uri="{BB962C8B-B14F-4D97-AF65-F5344CB8AC3E}">
        <p14:creationId xmlns:p14="http://schemas.microsoft.com/office/powerpoint/2010/main" val="72616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53</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IDs of the containers</a:t>
            </a:r>
          </a:p>
        </p:txBody>
      </p:sp>
      <p:pic>
        <p:nvPicPr>
          <p:cNvPr id="3" name="Picture 2">
            <a:extLst>
              <a:ext uri="{FF2B5EF4-FFF2-40B4-BE49-F238E27FC236}">
                <a16:creationId xmlns:a16="http://schemas.microsoft.com/office/drawing/2014/main" id="{7ABA974E-E1A5-4660-B1BD-2F86C7A9A3DB}"/>
              </a:ext>
            </a:extLst>
          </p:cNvPr>
          <p:cNvPicPr>
            <a:picLocks noChangeAspect="1"/>
          </p:cNvPicPr>
          <p:nvPr/>
        </p:nvPicPr>
        <p:blipFill>
          <a:blip r:embed="rId2"/>
          <a:stretch>
            <a:fillRect/>
          </a:stretch>
        </p:blipFill>
        <p:spPr>
          <a:xfrm>
            <a:off x="1029869" y="1608972"/>
            <a:ext cx="8282573" cy="2406733"/>
          </a:xfrm>
          <a:prstGeom prst="rect">
            <a:avLst/>
          </a:prstGeom>
        </p:spPr>
      </p:pic>
    </p:spTree>
    <p:extLst>
      <p:ext uri="{BB962C8B-B14F-4D97-AF65-F5344CB8AC3E}">
        <p14:creationId xmlns:p14="http://schemas.microsoft.com/office/powerpoint/2010/main" val="15008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54</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the logs of a container</a:t>
            </a:r>
          </a:p>
        </p:txBody>
      </p:sp>
      <p:pic>
        <p:nvPicPr>
          <p:cNvPr id="4" name="Picture 3">
            <a:extLst>
              <a:ext uri="{FF2B5EF4-FFF2-40B4-BE49-F238E27FC236}">
                <a16:creationId xmlns:a16="http://schemas.microsoft.com/office/drawing/2014/main" id="{C9FC7020-2FE8-4756-B1B1-A2448DFFFD9D}"/>
              </a:ext>
            </a:extLst>
          </p:cNvPr>
          <p:cNvPicPr>
            <a:picLocks noChangeAspect="1"/>
          </p:cNvPicPr>
          <p:nvPr/>
        </p:nvPicPr>
        <p:blipFill>
          <a:blip r:embed="rId2"/>
          <a:stretch>
            <a:fillRect/>
          </a:stretch>
        </p:blipFill>
        <p:spPr>
          <a:xfrm>
            <a:off x="828842" y="1527510"/>
            <a:ext cx="7533106" cy="3551213"/>
          </a:xfrm>
          <a:prstGeom prst="rect">
            <a:avLst/>
          </a:prstGeom>
        </p:spPr>
      </p:pic>
    </p:spTree>
    <p:extLst>
      <p:ext uri="{BB962C8B-B14F-4D97-AF65-F5344CB8AC3E}">
        <p14:creationId xmlns:p14="http://schemas.microsoft.com/office/powerpoint/2010/main" val="21643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55</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only the tail of the logs of a container</a:t>
            </a:r>
          </a:p>
        </p:txBody>
      </p:sp>
      <p:pic>
        <p:nvPicPr>
          <p:cNvPr id="2" name="Picture 1">
            <a:extLst>
              <a:ext uri="{FF2B5EF4-FFF2-40B4-BE49-F238E27FC236}">
                <a16:creationId xmlns:a16="http://schemas.microsoft.com/office/drawing/2014/main" id="{BCAF97CE-1116-410E-88F8-961C6DFFC5A8}"/>
              </a:ext>
            </a:extLst>
          </p:cNvPr>
          <p:cNvPicPr>
            <a:picLocks noChangeAspect="1"/>
          </p:cNvPicPr>
          <p:nvPr/>
        </p:nvPicPr>
        <p:blipFill>
          <a:blip r:embed="rId2"/>
          <a:stretch>
            <a:fillRect/>
          </a:stretch>
        </p:blipFill>
        <p:spPr>
          <a:xfrm>
            <a:off x="721894" y="1641185"/>
            <a:ext cx="9367123" cy="2100636"/>
          </a:xfrm>
          <a:prstGeom prst="rect">
            <a:avLst/>
          </a:prstGeom>
        </p:spPr>
      </p:pic>
    </p:spTree>
    <p:extLst>
      <p:ext uri="{BB962C8B-B14F-4D97-AF65-F5344CB8AC3E}">
        <p14:creationId xmlns:p14="http://schemas.microsoft.com/office/powerpoint/2010/main" val="98874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56</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Follow the logs in real time</a:t>
            </a:r>
          </a:p>
        </p:txBody>
      </p:sp>
      <p:pic>
        <p:nvPicPr>
          <p:cNvPr id="4" name="Picture 3">
            <a:extLst>
              <a:ext uri="{FF2B5EF4-FFF2-40B4-BE49-F238E27FC236}">
                <a16:creationId xmlns:a16="http://schemas.microsoft.com/office/drawing/2014/main" id="{A32AB442-D84B-496D-918D-1D1B20179BB8}"/>
              </a:ext>
            </a:extLst>
          </p:cNvPr>
          <p:cNvPicPr>
            <a:picLocks noChangeAspect="1"/>
          </p:cNvPicPr>
          <p:nvPr/>
        </p:nvPicPr>
        <p:blipFill>
          <a:blip r:embed="rId2"/>
          <a:stretch>
            <a:fillRect/>
          </a:stretch>
        </p:blipFill>
        <p:spPr>
          <a:xfrm>
            <a:off x="703513" y="1608723"/>
            <a:ext cx="8825498" cy="2934675"/>
          </a:xfrm>
          <a:prstGeom prst="rect">
            <a:avLst/>
          </a:prstGeom>
        </p:spPr>
      </p:pic>
    </p:spTree>
    <p:extLst>
      <p:ext uri="{BB962C8B-B14F-4D97-AF65-F5344CB8AC3E}">
        <p14:creationId xmlns:p14="http://schemas.microsoft.com/office/powerpoint/2010/main" val="415759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57</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How to stop our containers</a:t>
            </a:r>
          </a:p>
        </p:txBody>
      </p:sp>
      <p:pic>
        <p:nvPicPr>
          <p:cNvPr id="2" name="Picture 1">
            <a:extLst>
              <a:ext uri="{FF2B5EF4-FFF2-40B4-BE49-F238E27FC236}">
                <a16:creationId xmlns:a16="http://schemas.microsoft.com/office/drawing/2014/main" id="{F3804648-2286-4580-9888-26AF271F8A8F}"/>
              </a:ext>
            </a:extLst>
          </p:cNvPr>
          <p:cNvPicPr>
            <a:picLocks noChangeAspect="1"/>
          </p:cNvPicPr>
          <p:nvPr/>
        </p:nvPicPr>
        <p:blipFill>
          <a:blip r:embed="rId2"/>
          <a:stretch>
            <a:fillRect/>
          </a:stretch>
        </p:blipFill>
        <p:spPr>
          <a:xfrm>
            <a:off x="661735" y="1609146"/>
            <a:ext cx="9480885" cy="2812372"/>
          </a:xfrm>
          <a:prstGeom prst="rect">
            <a:avLst/>
          </a:prstGeom>
        </p:spPr>
      </p:pic>
    </p:spTree>
    <p:extLst>
      <p:ext uri="{BB962C8B-B14F-4D97-AF65-F5344CB8AC3E}">
        <p14:creationId xmlns:p14="http://schemas.microsoft.com/office/powerpoint/2010/main" val="30443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58</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stop container using stop</a:t>
            </a:r>
          </a:p>
        </p:txBody>
      </p:sp>
      <p:pic>
        <p:nvPicPr>
          <p:cNvPr id="3" name="Picture 2">
            <a:extLst>
              <a:ext uri="{FF2B5EF4-FFF2-40B4-BE49-F238E27FC236}">
                <a16:creationId xmlns:a16="http://schemas.microsoft.com/office/drawing/2014/main" id="{7F86676A-CDE2-4BAC-9C3D-48F622ED367F}"/>
              </a:ext>
            </a:extLst>
          </p:cNvPr>
          <p:cNvPicPr>
            <a:picLocks noChangeAspect="1"/>
          </p:cNvPicPr>
          <p:nvPr/>
        </p:nvPicPr>
        <p:blipFill>
          <a:blip r:embed="rId2"/>
          <a:stretch>
            <a:fillRect/>
          </a:stretch>
        </p:blipFill>
        <p:spPr>
          <a:xfrm>
            <a:off x="782052" y="1630397"/>
            <a:ext cx="8915401" cy="3106364"/>
          </a:xfrm>
          <a:prstGeom prst="rect">
            <a:avLst/>
          </a:prstGeom>
        </p:spPr>
      </p:pic>
    </p:spTree>
    <p:extLst>
      <p:ext uri="{BB962C8B-B14F-4D97-AF65-F5344CB8AC3E}">
        <p14:creationId xmlns:p14="http://schemas.microsoft.com/office/powerpoint/2010/main" val="109731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59</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stopped containers</a:t>
            </a:r>
          </a:p>
        </p:txBody>
      </p:sp>
      <p:pic>
        <p:nvPicPr>
          <p:cNvPr id="2" name="Picture 1">
            <a:extLst>
              <a:ext uri="{FF2B5EF4-FFF2-40B4-BE49-F238E27FC236}">
                <a16:creationId xmlns:a16="http://schemas.microsoft.com/office/drawing/2014/main" id="{F716B2D8-511F-4FE4-BFA4-BFEDB19A1ED6}"/>
              </a:ext>
            </a:extLst>
          </p:cNvPr>
          <p:cNvPicPr>
            <a:picLocks noChangeAspect="1"/>
          </p:cNvPicPr>
          <p:nvPr/>
        </p:nvPicPr>
        <p:blipFill>
          <a:blip r:embed="rId2"/>
          <a:stretch>
            <a:fillRect/>
          </a:stretch>
        </p:blipFill>
        <p:spPr>
          <a:xfrm>
            <a:off x="702761" y="1612482"/>
            <a:ext cx="8946566" cy="2607503"/>
          </a:xfrm>
          <a:prstGeom prst="rect">
            <a:avLst/>
          </a:prstGeom>
        </p:spPr>
      </p:pic>
    </p:spTree>
    <p:extLst>
      <p:ext uri="{BB962C8B-B14F-4D97-AF65-F5344CB8AC3E}">
        <p14:creationId xmlns:p14="http://schemas.microsoft.com/office/powerpoint/2010/main" val="25672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id="{C823866B-7487-4DA8-B5F1-1F30360BDA3B}"/>
              </a:ext>
            </a:extLst>
          </p:cNvPr>
          <p:cNvSpPr/>
          <p:nvPr/>
        </p:nvSpPr>
        <p:spPr>
          <a:xfrm>
            <a:off x="1417378" y="380818"/>
            <a:ext cx="6815584" cy="707886"/>
          </a:xfrm>
          <a:prstGeom prst="rect">
            <a:avLst/>
          </a:prstGeom>
        </p:spPr>
        <p:txBody>
          <a:bodyPr wrap="none">
            <a:spAutoFit/>
          </a:bodyPr>
          <a:lstStyle/>
          <a:p>
            <a:r>
              <a:rPr lang="en-IN" sz="4000" b="1" dirty="0"/>
              <a:t>Intermodal shipping containers</a:t>
            </a:r>
          </a:p>
        </p:txBody>
      </p:sp>
      <p:pic>
        <p:nvPicPr>
          <p:cNvPr id="3074" name="Picture 2" descr="shipping">
            <a:extLst>
              <a:ext uri="{FF2B5EF4-FFF2-40B4-BE49-F238E27FC236}">
                <a16:creationId xmlns:a16="http://schemas.microsoft.com/office/drawing/2014/main" id="{8D74F648-9B43-434F-BFB0-13152259B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376" y="1305176"/>
            <a:ext cx="9785266" cy="488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2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60</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Restarting a container</a:t>
            </a:r>
          </a:p>
        </p:txBody>
      </p:sp>
      <p:pic>
        <p:nvPicPr>
          <p:cNvPr id="3" name="Picture 2">
            <a:extLst>
              <a:ext uri="{FF2B5EF4-FFF2-40B4-BE49-F238E27FC236}">
                <a16:creationId xmlns:a16="http://schemas.microsoft.com/office/drawing/2014/main" id="{56F67681-001F-43DF-8341-3184420FC376}"/>
              </a:ext>
            </a:extLst>
          </p:cNvPr>
          <p:cNvPicPr>
            <a:picLocks noChangeAspect="1"/>
          </p:cNvPicPr>
          <p:nvPr/>
        </p:nvPicPr>
        <p:blipFill>
          <a:blip r:embed="rId2"/>
          <a:stretch>
            <a:fillRect/>
          </a:stretch>
        </p:blipFill>
        <p:spPr>
          <a:xfrm>
            <a:off x="637674" y="1521729"/>
            <a:ext cx="9901990" cy="4037196"/>
          </a:xfrm>
          <a:prstGeom prst="rect">
            <a:avLst/>
          </a:prstGeom>
        </p:spPr>
      </p:pic>
    </p:spTree>
    <p:extLst>
      <p:ext uri="{BB962C8B-B14F-4D97-AF65-F5344CB8AC3E}">
        <p14:creationId xmlns:p14="http://schemas.microsoft.com/office/powerpoint/2010/main" val="264997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5067" y="3784600"/>
            <a:ext cx="9067800" cy="2302933"/>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745067" y="2598914"/>
            <a:ext cx="3716866" cy="567620"/>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531812" y="55511"/>
            <a:ext cx="11125200" cy="889000"/>
          </a:xfrm>
        </p:spPr>
        <p:txBody>
          <a:bodyPr/>
          <a:lstStyle/>
          <a:p>
            <a:r>
              <a:rPr lang="en-US" sz="4000" b="1" dirty="0"/>
              <a:t>Some more options to run a container</a:t>
            </a:r>
          </a:p>
        </p:txBody>
      </p:sp>
      <p:sp>
        <p:nvSpPr>
          <p:cNvPr id="3" name="Content Placeholder 2"/>
          <p:cNvSpPr>
            <a:spLocks noGrp="1"/>
          </p:cNvSpPr>
          <p:nvPr>
            <p:ph idx="1"/>
          </p:nvPr>
        </p:nvSpPr>
        <p:spPr>
          <a:xfrm>
            <a:off x="531150" y="1321973"/>
            <a:ext cx="11392145" cy="5343522"/>
          </a:xfrm>
        </p:spPr>
        <p:txBody>
          <a:bodyPr/>
          <a:lstStyle/>
          <a:p>
            <a:pPr marL="274320" lvl="1" indent="0">
              <a:buNone/>
            </a:pPr>
            <a:r>
              <a:rPr lang="en-IN" sz="1800" dirty="0"/>
              <a:t>docker run [OPTIONS] IMAGE [COMMAND] [ARG...]</a:t>
            </a:r>
          </a:p>
          <a:p>
            <a:r>
              <a:rPr lang="en-US" sz="2400" dirty="0"/>
              <a:t>Examples:</a:t>
            </a:r>
          </a:p>
          <a:p>
            <a:pPr marL="274320" lvl="1" indent="0">
              <a:buNone/>
            </a:pPr>
            <a:endParaRPr lang="en-US" b="1"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run hello-world			</a:t>
            </a:r>
            <a:r>
              <a:rPr lang="en-IN" sz="1800" dirty="0">
                <a:latin typeface="Courier New" charset="0"/>
                <a:ea typeface="Courier New" charset="0"/>
                <a:cs typeface="Courier New" charset="0"/>
              </a:rPr>
              <a:t>    # install and run hello-world 							      (foreground mode by default)</a:t>
            </a:r>
            <a:r>
              <a:rPr lang="en-US" sz="1600" dirty="0">
                <a:latin typeface="Courier New" charset="0"/>
                <a:ea typeface="Courier New" charset="0"/>
                <a:cs typeface="Courier New" charset="0"/>
              </a:rPr>
              <a:t>					</a:t>
            </a:r>
          </a:p>
          <a:p>
            <a:pPr marL="274320" lvl="1" indent="0">
              <a:buNone/>
            </a:pPr>
            <a:endParaRPr lang="en-US" sz="1600" dirty="0">
              <a:latin typeface="Courier New" charset="0"/>
              <a:ea typeface="Courier New" charset="0"/>
              <a:cs typeface="Courier New" charset="0"/>
            </a:endParaRPr>
          </a:p>
          <a:p>
            <a:pPr marL="274320" lvl="1" indent="0">
              <a:buNone/>
            </a:pPr>
            <a:r>
              <a:rPr lang="en-IN" sz="1800" b="1" dirty="0">
                <a:latin typeface="Courier New" charset="0"/>
                <a:ea typeface="Courier New" charset="0"/>
                <a:cs typeface="Courier New" charset="0"/>
              </a:rPr>
              <a:t>docker run -it ubuntu /bin/bash      	    </a:t>
            </a:r>
            <a:r>
              <a:rPr lang="en-IN" sz="1800" dirty="0">
                <a:latin typeface="Courier New" charset="0"/>
                <a:ea typeface="Courier New" charset="0"/>
                <a:cs typeface="Courier New" charset="0"/>
              </a:rPr>
              <a:t># run ubuntu container and log into it.</a:t>
            </a:r>
          </a:p>
          <a:p>
            <a:pPr marL="274320" lvl="1" indent="0">
              <a:buNone/>
            </a:pPr>
            <a:endParaRPr lang="en-IN" sz="1800" dirty="0">
              <a:latin typeface="Courier New" charset="0"/>
              <a:ea typeface="Courier New" charset="0"/>
              <a:cs typeface="Courier New" charset="0"/>
            </a:endParaRPr>
          </a:p>
          <a:p>
            <a:pPr marL="274320" lvl="1" indent="0">
              <a:buNone/>
            </a:pPr>
            <a:r>
              <a:rPr lang="de-DE" sz="1800" b="1" dirty="0">
                <a:latin typeface="Courier New" charset="0"/>
                <a:ea typeface="Courier New" charset="0"/>
                <a:cs typeface="Courier New" charset="0"/>
              </a:rPr>
              <a:t>docker run -d -p 9090:80 -t &lt;image id&gt; </a:t>
            </a:r>
            <a:r>
              <a:rPr lang="de-DE" sz="1800" dirty="0">
                <a:latin typeface="Courier New" charset="0"/>
                <a:ea typeface="Courier New" charset="0"/>
                <a:cs typeface="Courier New" charset="0"/>
              </a:rPr>
              <a:t>   # -d : detached mode</a:t>
            </a:r>
          </a:p>
          <a:p>
            <a:pPr marL="274320" lvl="1" indent="0">
              <a:buNone/>
            </a:pPr>
            <a:r>
              <a:rPr lang="de-DE" sz="1800" dirty="0">
                <a:latin typeface="Courier New" charset="0"/>
                <a:ea typeface="Courier New" charset="0"/>
                <a:cs typeface="Courier New" charset="0"/>
              </a:rPr>
              <a:t>                                          # -p : port forwarding 9090 -&gt; host</a:t>
            </a:r>
          </a:p>
          <a:p>
            <a:pPr marL="274320" lvl="1" indent="0">
              <a:buNone/>
            </a:pPr>
            <a:r>
              <a:rPr lang="de-DE" sz="1800" dirty="0">
                <a:latin typeface="Courier New" charset="0"/>
                <a:ea typeface="Courier New" charset="0"/>
                <a:cs typeface="Courier New" charset="0"/>
              </a:rPr>
              <a:t>                                                                 80 -&gt; container</a:t>
            </a:r>
          </a:p>
          <a:p>
            <a:pPr marL="274320" lvl="1" indent="0">
              <a:buNone/>
            </a:pPr>
            <a:endParaRPr lang="en-US" sz="1800"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exec -it </a:t>
            </a:r>
            <a:r>
              <a:rPr lang="de-DE" sz="1800" b="1" dirty="0">
                <a:latin typeface="Courier New" charset="0"/>
                <a:ea typeface="Courier New" charset="0"/>
                <a:cs typeface="Courier New" charset="0"/>
              </a:rPr>
              <a:t>&lt;container id&gt;</a:t>
            </a:r>
            <a:r>
              <a:rPr lang="en-US" sz="1800" b="1" dirty="0">
                <a:latin typeface="Courier New" charset="0"/>
                <a:ea typeface="Courier New" charset="0"/>
                <a:cs typeface="Courier New" charset="0"/>
              </a:rPr>
              <a:t> /bin/bash  </a:t>
            </a:r>
            <a:r>
              <a:rPr lang="en-US" sz="1800" dirty="0">
                <a:latin typeface="Courier New" charset="0"/>
                <a:ea typeface="Courier New" charset="0"/>
                <a:cs typeface="Courier New" charset="0"/>
              </a:rPr>
              <a:t>#login to running container</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61</a:t>
            </a:fld>
            <a:endParaRPr lang="en-US" dirty="0">
              <a:solidFill>
                <a:srgbClr val="5F5F5F">
                  <a:lumMod val="60000"/>
                  <a:lumOff val="40000"/>
                </a:srgbClr>
              </a:solidFill>
            </a:endParaRPr>
          </a:p>
        </p:txBody>
      </p:sp>
    </p:spTree>
    <p:extLst>
      <p:ext uri="{BB962C8B-B14F-4D97-AF65-F5344CB8AC3E}">
        <p14:creationId xmlns:p14="http://schemas.microsoft.com/office/powerpoint/2010/main" val="301329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62</a:t>
            </a:fld>
            <a:endParaRPr lang="en-US" dirty="0"/>
          </a:p>
        </p:txBody>
      </p:sp>
      <p:sp>
        <p:nvSpPr>
          <p:cNvPr id="7" name="Rectangle 6">
            <a:extLst>
              <a:ext uri="{FF2B5EF4-FFF2-40B4-BE49-F238E27FC236}">
                <a16:creationId xmlns:a16="http://schemas.microsoft.com/office/drawing/2014/main" id="{E1893959-2EEC-4E69-B014-115794483865}"/>
              </a:ext>
            </a:extLst>
          </p:cNvPr>
          <p:cNvSpPr/>
          <p:nvPr/>
        </p:nvSpPr>
        <p:spPr>
          <a:xfrm>
            <a:off x="469232" y="385011"/>
            <a:ext cx="10623884" cy="707886"/>
          </a:xfrm>
          <a:prstGeom prst="rect">
            <a:avLst/>
          </a:prstGeom>
        </p:spPr>
        <p:txBody>
          <a:bodyPr wrap="square">
            <a:spAutoFit/>
          </a:bodyPr>
          <a:lstStyle/>
          <a:p>
            <a:r>
              <a:rPr lang="en-IN" sz="4000" b="1" dirty="0"/>
              <a:t>auto remove container</a:t>
            </a:r>
          </a:p>
        </p:txBody>
      </p:sp>
      <p:pic>
        <p:nvPicPr>
          <p:cNvPr id="4" name="Picture 3">
            <a:extLst>
              <a:ext uri="{FF2B5EF4-FFF2-40B4-BE49-F238E27FC236}">
                <a16:creationId xmlns:a16="http://schemas.microsoft.com/office/drawing/2014/main" id="{F22333F3-3024-4E5B-ABE6-8F99F5DCA50C}"/>
              </a:ext>
            </a:extLst>
          </p:cNvPr>
          <p:cNvPicPr>
            <a:picLocks noChangeAspect="1"/>
          </p:cNvPicPr>
          <p:nvPr/>
        </p:nvPicPr>
        <p:blipFill>
          <a:blip r:embed="rId2"/>
          <a:stretch>
            <a:fillRect/>
          </a:stretch>
        </p:blipFill>
        <p:spPr>
          <a:xfrm>
            <a:off x="1441449" y="1449053"/>
            <a:ext cx="7934325" cy="5114925"/>
          </a:xfrm>
          <a:prstGeom prst="rect">
            <a:avLst/>
          </a:prstGeom>
        </p:spPr>
      </p:pic>
    </p:spTree>
    <p:extLst>
      <p:ext uri="{BB962C8B-B14F-4D97-AF65-F5344CB8AC3E}">
        <p14:creationId xmlns:p14="http://schemas.microsoft.com/office/powerpoint/2010/main" val="267394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330334" y="0"/>
            <a:ext cx="11125200" cy="889000"/>
          </a:xfrm>
        </p:spPr>
        <p:txBody>
          <a:bodyPr/>
          <a:lstStyle/>
          <a:p>
            <a:r>
              <a:rPr lang="en-US" altLang="en-US" sz="4000" b="1" dirty="0"/>
              <a:t>Docker Container Lifecycle</a:t>
            </a:r>
          </a:p>
        </p:txBody>
      </p:sp>
      <p:sp>
        <p:nvSpPr>
          <p:cNvPr id="29698" name="Rectangle 2"/>
          <p:cNvSpPr>
            <a:spLocks noGrp="1" noChangeArrowheads="1"/>
          </p:cNvSpPr>
          <p:nvPr>
            <p:ph type="body" idx="1"/>
          </p:nvPr>
        </p:nvSpPr>
        <p:spPr>
          <a:xfrm>
            <a:off x="432907" y="1260552"/>
            <a:ext cx="11126522" cy="4419600"/>
          </a:xfrm>
        </p:spPr>
        <p:txBody>
          <a:bodyPr/>
          <a:lstStyle/>
          <a:p>
            <a:pPr lvl="1">
              <a:defRPr/>
            </a:pPr>
            <a:r>
              <a:rPr lang="en-US" sz="2000" dirty="0"/>
              <a:t>Conception  </a:t>
            </a:r>
          </a:p>
          <a:p>
            <a:pPr lvl="2">
              <a:defRPr/>
            </a:pPr>
            <a:r>
              <a:rPr lang="en-US" sz="1800" dirty="0"/>
              <a:t>BUILD an Image from a </a:t>
            </a:r>
            <a:r>
              <a:rPr lang="en-US" sz="1800" dirty="0" err="1"/>
              <a:t>Dockerfile</a:t>
            </a:r>
            <a:r>
              <a:rPr lang="en-US" sz="1800" dirty="0"/>
              <a:t>  </a:t>
            </a:r>
          </a:p>
          <a:p>
            <a:pPr lvl="1">
              <a:defRPr/>
            </a:pPr>
            <a:r>
              <a:rPr lang="en-US" sz="2000" dirty="0"/>
              <a:t>Birth  </a:t>
            </a:r>
          </a:p>
          <a:p>
            <a:pPr lvl="2">
              <a:defRPr/>
            </a:pPr>
            <a:r>
              <a:rPr lang="en-US" sz="1800" dirty="0"/>
              <a:t>RUN (</a:t>
            </a:r>
            <a:r>
              <a:rPr lang="en-US" sz="1800" dirty="0" err="1"/>
              <a:t>create+start</a:t>
            </a:r>
            <a:r>
              <a:rPr lang="en-US" sz="1800" dirty="0"/>
              <a:t>) a container  </a:t>
            </a:r>
          </a:p>
          <a:p>
            <a:pPr lvl="1">
              <a:defRPr/>
            </a:pPr>
            <a:r>
              <a:rPr lang="en-US" sz="2000" dirty="0"/>
              <a:t>Reproduction  </a:t>
            </a:r>
          </a:p>
          <a:p>
            <a:pPr lvl="2">
              <a:defRPr/>
            </a:pPr>
            <a:r>
              <a:rPr lang="en-US" sz="1800" dirty="0"/>
              <a:t>COMMIT (persist) a container to a new image  </a:t>
            </a:r>
          </a:p>
          <a:p>
            <a:pPr lvl="2">
              <a:defRPr/>
            </a:pPr>
            <a:r>
              <a:rPr lang="en-US" sz="1800" dirty="0"/>
              <a:t>RUN a new container from an image  </a:t>
            </a:r>
          </a:p>
          <a:p>
            <a:pPr lvl="1">
              <a:defRPr/>
            </a:pPr>
            <a:r>
              <a:rPr lang="en-US" sz="2000" dirty="0"/>
              <a:t>Sleep  </a:t>
            </a:r>
          </a:p>
          <a:p>
            <a:pPr lvl="2">
              <a:defRPr/>
            </a:pPr>
            <a:r>
              <a:rPr lang="en-US" sz="1800" dirty="0"/>
              <a:t>KILL a running container  </a:t>
            </a:r>
          </a:p>
          <a:p>
            <a:pPr lvl="1">
              <a:defRPr/>
            </a:pPr>
            <a:r>
              <a:rPr lang="en-US" sz="2000" dirty="0"/>
              <a:t>Wake  </a:t>
            </a:r>
          </a:p>
          <a:p>
            <a:pPr lvl="2">
              <a:defRPr/>
            </a:pPr>
            <a:r>
              <a:rPr lang="en-US" sz="1800" dirty="0"/>
              <a:t>START a stopped container  </a:t>
            </a:r>
          </a:p>
          <a:p>
            <a:pPr lvl="1">
              <a:defRPr/>
            </a:pPr>
            <a:r>
              <a:rPr lang="en-US" sz="2000" dirty="0"/>
              <a:t>Death  </a:t>
            </a:r>
          </a:p>
          <a:p>
            <a:pPr lvl="2">
              <a:defRPr/>
            </a:pPr>
            <a:r>
              <a:rPr lang="en-US" sz="1800" dirty="0"/>
              <a:t>RM (delete) a stopped container  </a:t>
            </a:r>
          </a:p>
          <a:p>
            <a:pPr lvl="1">
              <a:defRPr/>
            </a:pPr>
            <a:r>
              <a:rPr lang="en-US" sz="2000" dirty="0"/>
              <a:t>Extinction  </a:t>
            </a:r>
          </a:p>
          <a:p>
            <a:pPr lvl="2">
              <a:defRPr/>
            </a:pPr>
            <a:r>
              <a:rPr lang="en-US" sz="1800" dirty="0"/>
              <a:t>RMI a container image (delete image)</a:t>
            </a:r>
          </a:p>
        </p:txBody>
      </p:sp>
      <p:pic>
        <p:nvPicPr>
          <p:cNvPr id="1026" name="Picture 2" descr="Image result for docker container lifecycle&quot;">
            <a:extLst>
              <a:ext uri="{FF2B5EF4-FFF2-40B4-BE49-F238E27FC236}">
                <a16:creationId xmlns:a16="http://schemas.microsoft.com/office/drawing/2014/main" id="{CEF6231A-F61E-48BD-A535-F015FA941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243" y="1135231"/>
            <a:ext cx="3835660" cy="43752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27FCDDF-B5AE-4340-A419-487AAD1E2EF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63</a:t>
            </a:fld>
            <a:endParaRPr lang="en-US" dirty="0"/>
          </a:p>
        </p:txBody>
      </p:sp>
    </p:spTree>
    <p:extLst>
      <p:ext uri="{BB962C8B-B14F-4D97-AF65-F5344CB8AC3E}">
        <p14:creationId xmlns:p14="http://schemas.microsoft.com/office/powerpoint/2010/main" val="228938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64</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Build Docker Images - </a:t>
            </a:r>
            <a:r>
              <a:rPr lang="en-US" sz="5400" dirty="0" err="1"/>
              <a:t>Dockerfile</a:t>
            </a:r>
            <a:endParaRPr lang="en-US" sz="5400" dirty="0"/>
          </a:p>
        </p:txBody>
      </p:sp>
    </p:spTree>
    <p:extLst>
      <p:ext uri="{BB962C8B-B14F-4D97-AF65-F5344CB8AC3E}">
        <p14:creationId xmlns:p14="http://schemas.microsoft.com/office/powerpoint/2010/main" val="42357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65</a:t>
            </a:fld>
            <a:endParaRPr lang="en-US" dirty="0"/>
          </a:p>
        </p:txBody>
      </p:sp>
      <p:sp>
        <p:nvSpPr>
          <p:cNvPr id="2" name="Title 1"/>
          <p:cNvSpPr>
            <a:spLocks noGrp="1"/>
          </p:cNvSpPr>
          <p:nvPr>
            <p:ph type="title"/>
          </p:nvPr>
        </p:nvSpPr>
        <p:spPr>
          <a:xfrm>
            <a:off x="417852" y="170646"/>
            <a:ext cx="11125200" cy="889000"/>
          </a:xfrm>
        </p:spPr>
        <p:txBody>
          <a:bodyPr/>
          <a:lstStyle/>
          <a:p>
            <a:r>
              <a:rPr lang="en-US" sz="4000" b="1" dirty="0"/>
              <a:t>Docker Flow</a:t>
            </a:r>
          </a:p>
        </p:txBody>
      </p:sp>
      <p:sp>
        <p:nvSpPr>
          <p:cNvPr id="4" name="Oval 3"/>
          <p:cNvSpPr/>
          <p:nvPr/>
        </p:nvSpPr>
        <p:spPr>
          <a:xfrm>
            <a:off x="5314023" y="2355470"/>
            <a:ext cx="1487838" cy="1518834"/>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Image</a:t>
            </a:r>
          </a:p>
        </p:txBody>
      </p:sp>
      <p:sp>
        <p:nvSpPr>
          <p:cNvPr id="6" name="Rectangle 5"/>
          <p:cNvSpPr/>
          <p:nvPr/>
        </p:nvSpPr>
        <p:spPr>
          <a:xfrm>
            <a:off x="9271871" y="2780484"/>
            <a:ext cx="2004140" cy="65568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Container</a:t>
            </a:r>
          </a:p>
        </p:txBody>
      </p:sp>
      <p:cxnSp>
        <p:nvCxnSpPr>
          <p:cNvPr id="30" name="Straight Arrow Connector 29"/>
          <p:cNvCxnSpPr>
            <a:stCxn id="4" idx="6"/>
            <a:endCxn id="6" idx="1"/>
          </p:cNvCxnSpPr>
          <p:nvPr/>
        </p:nvCxnSpPr>
        <p:spPr>
          <a:xfrm flipV="1">
            <a:off x="6801861" y="3108325"/>
            <a:ext cx="2470010" cy="656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15644" y="2802725"/>
            <a:ext cx="1348353" cy="305601"/>
          </a:xfrm>
          <a:prstGeom prst="rect">
            <a:avLst/>
          </a:prstGeom>
          <a:noFill/>
        </p:spPr>
        <p:txBody>
          <a:bodyPr wrap="square" lIns="0" tIns="0" rIns="0" bIns="0" rtlCol="0">
            <a:noAutofit/>
          </a:bodyPr>
          <a:lstStyle>
            <a:defPPr>
              <a:defRPr lang="en-US"/>
            </a:defPPr>
            <a:lvl1pPr>
              <a:lnSpc>
                <a:spcPct val="90000"/>
              </a:lnSpc>
              <a:defRPr sz="2400"/>
            </a:lvl1pPr>
          </a:lstStyle>
          <a:p>
            <a:r>
              <a:rPr lang="en-US" dirty="0"/>
              <a:t>Run</a:t>
            </a:r>
          </a:p>
        </p:txBody>
      </p:sp>
      <p:sp>
        <p:nvSpPr>
          <p:cNvPr id="8" name="Flowchart: Internal Storage 7"/>
          <p:cNvSpPr/>
          <p:nvPr/>
        </p:nvSpPr>
        <p:spPr>
          <a:xfrm>
            <a:off x="1710668" y="2231483"/>
            <a:ext cx="1906291" cy="2743472"/>
          </a:xfrm>
          <a:prstGeom prst="flowChartInternalStorag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TextBox 10"/>
          <p:cNvSpPr txBox="1"/>
          <p:nvPr/>
        </p:nvSpPr>
        <p:spPr>
          <a:xfrm>
            <a:off x="1840854" y="1844299"/>
            <a:ext cx="1906291" cy="356188"/>
          </a:xfrm>
          <a:prstGeom prst="rect">
            <a:avLst/>
          </a:prstGeom>
          <a:noFill/>
        </p:spPr>
        <p:txBody>
          <a:bodyPr wrap="square" lIns="0" tIns="0" rIns="0" bIns="0" rtlCol="0">
            <a:noAutofit/>
          </a:bodyPr>
          <a:lstStyle/>
          <a:p>
            <a:pPr>
              <a:lnSpc>
                <a:spcPct val="90000"/>
              </a:lnSpc>
            </a:pPr>
            <a:r>
              <a:rPr lang="en-US" sz="2800" dirty="0" err="1"/>
              <a:t>DockerFile</a:t>
            </a:r>
            <a:endParaRPr lang="en-US" sz="2800" dirty="0"/>
          </a:p>
        </p:txBody>
      </p:sp>
      <p:cxnSp>
        <p:nvCxnSpPr>
          <p:cNvPr id="13" name="Straight Connector 12"/>
          <p:cNvCxnSpPr/>
          <p:nvPr/>
        </p:nvCxnSpPr>
        <p:spPr>
          <a:xfrm>
            <a:off x="2023560" y="25790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36133" y="278048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36132" y="3002019"/>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36131" y="3278405"/>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23559" y="351849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20980" y="3769793"/>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33553" y="3971271"/>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033552" y="41928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4" idx="2"/>
          </p:cNvCxnSpPr>
          <p:nvPr/>
        </p:nvCxnSpPr>
        <p:spPr>
          <a:xfrm flipV="1">
            <a:off x="3616959" y="3114887"/>
            <a:ext cx="1697064" cy="48833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53073" y="2984931"/>
            <a:ext cx="914400" cy="586947"/>
          </a:xfrm>
          <a:prstGeom prst="rect">
            <a:avLst/>
          </a:prstGeom>
          <a:noFill/>
        </p:spPr>
        <p:txBody>
          <a:bodyPr wrap="square" lIns="0" tIns="0" rIns="0" bIns="0" rtlCol="0">
            <a:noAutofit/>
          </a:bodyPr>
          <a:lstStyle/>
          <a:p>
            <a:pPr>
              <a:lnSpc>
                <a:spcPct val="90000"/>
              </a:lnSpc>
            </a:pPr>
            <a:r>
              <a:rPr lang="en-US" sz="2400" dirty="0"/>
              <a:t>Build</a:t>
            </a:r>
          </a:p>
        </p:txBody>
      </p:sp>
    </p:spTree>
    <p:extLst>
      <p:ext uri="{BB962C8B-B14F-4D97-AF65-F5344CB8AC3E}">
        <p14:creationId xmlns:p14="http://schemas.microsoft.com/office/powerpoint/2010/main" val="31771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p:cNvPicPr>
          <p:nvPr/>
        </p:nvPicPr>
        <p:blipFill>
          <a:blip r:embed="rId3">
            <a:extLst>
              <a:ext uri="{28A0092B-C50C-407E-A947-70E740481C1C}">
                <a14:useLocalDpi xmlns:a14="http://schemas.microsoft.com/office/drawing/2010/main" val="0"/>
              </a:ext>
            </a:extLst>
          </a:blip>
          <a:srcRect t="14981" r="8833" b="6633"/>
          <a:stretch>
            <a:fillRect/>
          </a:stretch>
        </p:blipFill>
        <p:spPr bwMode="auto">
          <a:xfrm>
            <a:off x="4294776" y="1141437"/>
            <a:ext cx="7448882"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p:txBody>
          <a:bodyPr/>
          <a:lstStyle/>
          <a:p>
            <a:r>
              <a:rPr lang="en-US" altLang="en-US" b="1" dirty="0" err="1"/>
              <a:t>Dockerfile</a:t>
            </a:r>
            <a:endParaRPr lang="en-US" altLang="en-US" b="1" dirty="0">
              <a:solidFill>
                <a:srgbClr val="70BA64"/>
              </a:solidFill>
            </a:endParaRPr>
          </a:p>
        </p:txBody>
      </p:sp>
      <p:sp>
        <p:nvSpPr>
          <p:cNvPr id="22530" name="Rectangle 2"/>
          <p:cNvSpPr>
            <a:spLocks noGrp="1" noChangeArrowheads="1"/>
          </p:cNvSpPr>
          <p:nvPr>
            <p:ph idx="1"/>
          </p:nvPr>
        </p:nvSpPr>
        <p:spPr>
          <a:xfrm>
            <a:off x="483025" y="2667001"/>
            <a:ext cx="7289375" cy="2073441"/>
          </a:xfrm>
        </p:spPr>
        <p:txBody>
          <a:bodyPr/>
          <a:lstStyle/>
          <a:p>
            <a:pPr marL="0" indent="0">
              <a:buNone/>
            </a:pPr>
            <a:r>
              <a:rPr lang="en-US" altLang="en-US" sz="1800" dirty="0"/>
              <a:t>•  Like a </a:t>
            </a:r>
            <a:r>
              <a:rPr lang="en-US" altLang="en-US" sz="1800" dirty="0" err="1"/>
              <a:t>Makefile</a:t>
            </a:r>
            <a:r>
              <a:rPr lang="en-US" altLang="en-US" sz="1800" dirty="0"/>
              <a:t>  (shell script)  </a:t>
            </a:r>
          </a:p>
          <a:p>
            <a:pPr marL="0" indent="0">
              <a:buNone/>
            </a:pPr>
            <a:r>
              <a:rPr lang="en-US" altLang="en-US" sz="1800" dirty="0"/>
              <a:t>•  Extends from a Base Image  </a:t>
            </a:r>
          </a:p>
          <a:p>
            <a:pPr marL="0" indent="0">
              <a:buNone/>
            </a:pPr>
            <a:r>
              <a:rPr lang="en-US" altLang="en-US" sz="1800" dirty="0"/>
              <a:t>•  Results in a new Docker Image  </a:t>
            </a:r>
          </a:p>
          <a:p>
            <a:pPr marL="0" indent="0"/>
            <a:r>
              <a:rPr lang="en-US" altLang="en-US" sz="1800" dirty="0"/>
              <a:t>A Docker file lists the steps needed to build an images</a:t>
            </a:r>
          </a:p>
          <a:p>
            <a:pPr marL="0" indent="0">
              <a:buNone/>
            </a:pPr>
            <a:r>
              <a:rPr lang="en-US" altLang="en-US" sz="1800" dirty="0"/>
              <a:t>• </a:t>
            </a:r>
            <a:r>
              <a:rPr lang="en-US" altLang="en-US" sz="1800" b="1" i="1" dirty="0"/>
              <a:t>docker build </a:t>
            </a:r>
            <a:r>
              <a:rPr lang="en-US" altLang="en-US" sz="1800" dirty="0"/>
              <a:t>command</a:t>
            </a:r>
            <a:r>
              <a:rPr lang="en-US" altLang="en-US" sz="1800" b="1" dirty="0"/>
              <a:t> </a:t>
            </a:r>
            <a:r>
              <a:rPr lang="en-US" altLang="en-US" sz="1800" dirty="0"/>
              <a:t>is used to run a Docker file</a:t>
            </a: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66</a:t>
            </a:fld>
            <a:endParaRPr lang="en-US" dirty="0"/>
          </a:p>
        </p:txBody>
      </p:sp>
    </p:spTree>
    <p:extLst>
      <p:ext uri="{BB962C8B-B14F-4D97-AF65-F5344CB8AC3E}">
        <p14:creationId xmlns:p14="http://schemas.microsoft.com/office/powerpoint/2010/main" val="21712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Writing our first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67</a:t>
            </a:fld>
            <a:endParaRPr lang="en-US" dirty="0"/>
          </a:p>
        </p:txBody>
      </p:sp>
      <p:sp>
        <p:nvSpPr>
          <p:cNvPr id="7" name="Rectangle 5">
            <a:extLst>
              <a:ext uri="{FF2B5EF4-FFF2-40B4-BE49-F238E27FC236}">
                <a16:creationId xmlns:a16="http://schemas.microsoft.com/office/drawing/2014/main" id="{C17823DC-5EF5-486D-BE16-108D906249AA}"/>
              </a:ext>
            </a:extLst>
          </p:cNvPr>
          <p:cNvSpPr>
            <a:spLocks noChangeArrowheads="1"/>
          </p:cNvSpPr>
          <p:nvPr/>
        </p:nvSpPr>
        <p:spPr bwMode="auto">
          <a:xfrm>
            <a:off x="553454" y="1739434"/>
            <a:ext cx="6328610" cy="2308324"/>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Our </a:t>
            </a:r>
            <a:r>
              <a:rPr kumimoji="0" lang="en-US" altLang="en-US" sz="1800" b="0" i="0" u="none" strike="noStrike" cap="none" normalizeH="0" baseline="0" dirty="0" err="1">
                <a:ln>
                  <a:noFill/>
                </a:ln>
                <a:solidFill>
                  <a:srgbClr val="000000"/>
                </a:solidFill>
                <a:effectLst/>
                <a:latin typeface="Droid Serif"/>
              </a:rPr>
              <a:t>Dockerfile</a:t>
            </a:r>
            <a:r>
              <a:rPr kumimoji="0" lang="en-US" altLang="en-US" sz="1800" b="0" i="0" u="none" strike="noStrike" cap="none" normalizeH="0" baseline="0" dirty="0">
                <a:ln>
                  <a:noFill/>
                </a:ln>
                <a:solidFill>
                  <a:srgbClr val="000000"/>
                </a:solidFill>
                <a:effectLst/>
                <a:latin typeface="Droid Serif"/>
              </a:rPr>
              <a:t> must be in a </a:t>
            </a:r>
            <a:r>
              <a:rPr kumimoji="0" lang="en-US" altLang="en-US" sz="1800" b="1" i="0" u="none" strike="noStrike" cap="none" normalizeH="0" baseline="0" dirty="0">
                <a:ln>
                  <a:noFill/>
                </a:ln>
                <a:solidFill>
                  <a:srgbClr val="000000"/>
                </a:solidFill>
                <a:effectLst/>
                <a:latin typeface="Droid Serif"/>
              </a:rPr>
              <a:t>new, empty directory</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tabLst/>
            </a:pPr>
            <a:endParaRPr lang="en-US" altLang="en-US" sz="7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directory to hold our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a:t>
            </a:r>
            <a:r>
              <a:rPr kumimoji="0" lang="en-US" altLang="en-US" sz="1800" b="0" i="0" u="none" strike="noStrike" cap="none" normalizeH="0" baseline="0" dirty="0" err="1">
                <a:ln>
                  <a:noFill/>
                </a:ln>
                <a:solidFill>
                  <a:srgbClr val="444444"/>
                </a:solidFill>
                <a:effectLst/>
                <a:latin typeface="Inconsolata"/>
              </a:rPr>
              <a:t>mkdir</a:t>
            </a:r>
            <a:r>
              <a:rPr kumimoji="0" lang="en-US" altLang="en-US" sz="1800" b="0" i="0" u="none" strike="noStrike" cap="none" normalizeH="0" baseline="0" dirty="0">
                <a:ln>
                  <a:noFill/>
                </a:ln>
                <a:solidFill>
                  <a:srgbClr val="444444"/>
                </a:solidFill>
                <a:effectLst/>
                <a:latin typeface="Inconsolata"/>
              </a:rPr>
              <a:t> </a:t>
            </a:r>
            <a:r>
              <a:rPr lang="en-US" altLang="en-US" dirty="0" err="1">
                <a:solidFill>
                  <a:srgbClr val="444444"/>
                </a:solidFill>
                <a:latin typeface="Inconsolata"/>
              </a:rPr>
              <a:t>M</a:t>
            </a:r>
            <a:r>
              <a:rPr kumimoji="0" lang="en-US" altLang="en-US" sz="1800" b="0" i="0" u="none" strike="noStrike" cap="none" normalizeH="0" baseline="0" dirty="0" err="1">
                <a:ln>
                  <a:noFill/>
                </a:ln>
                <a:solidFill>
                  <a:srgbClr val="444444"/>
                </a:solidFill>
                <a:effectLst/>
                <a:latin typeface="Inconsolata"/>
              </a:rPr>
              <a:t>yDockerFile</a:t>
            </a:r>
            <a:endParaRPr lang="en-US" altLang="en-US" dirty="0">
              <a:solidFill>
                <a:srgbClr val="444444"/>
              </a:solidFill>
              <a:latin typeface="Inconsolata"/>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700" b="0" i="0" u="none" strike="noStrike" cap="none" normalizeH="0" baseline="0" dirty="0">
              <a:ln>
                <a:noFill/>
              </a:ln>
              <a:solidFill>
                <a:srgbClr val="000000"/>
              </a:solidFill>
              <a:effectLst/>
              <a:latin typeface="Droid Serif"/>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 inside this directory.</a:t>
            </a:r>
          </a:p>
          <a:p>
            <a:pPr lvl="0"/>
            <a:r>
              <a:rPr kumimoji="0" lang="en-US" altLang="en-US" sz="1800" b="0" i="0" u="none" strike="noStrike" cap="none" normalizeH="0" baseline="0" dirty="0">
                <a:ln>
                  <a:noFill/>
                </a:ln>
                <a:solidFill>
                  <a:srgbClr val="444444"/>
                </a:solidFill>
                <a:effectLst/>
                <a:latin typeface="Inconsolata"/>
              </a:rPr>
              <a:t>	$ cd </a:t>
            </a:r>
            <a:r>
              <a:rPr lang="en-US" altLang="en-US" dirty="0" err="1">
                <a:solidFill>
                  <a:srgbClr val="444444"/>
                </a:solidFill>
                <a:latin typeface="Inconsolata"/>
              </a:rPr>
              <a:t>MyDockerFile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vi </a:t>
            </a:r>
            <a:r>
              <a:rPr kumimoji="0" lang="en-US" altLang="en-US" sz="1800" b="0" i="0" u="none" strike="noStrike" cap="none" normalizeH="0" baseline="0" dirty="0" err="1">
                <a:ln>
                  <a:noFill/>
                </a:ln>
                <a:solidFill>
                  <a:srgbClr val="444444"/>
                </a:solidFill>
                <a:effectLst/>
                <a:latin typeface="Inconsolata"/>
              </a:rPr>
              <a:t>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777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Building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68</a:t>
            </a:fld>
            <a:endParaRPr lang="en-US" dirty="0"/>
          </a:p>
        </p:txBody>
      </p:sp>
      <p:pic>
        <p:nvPicPr>
          <p:cNvPr id="4" name="Picture 3">
            <a:extLst>
              <a:ext uri="{FF2B5EF4-FFF2-40B4-BE49-F238E27FC236}">
                <a16:creationId xmlns:a16="http://schemas.microsoft.com/office/drawing/2014/main" id="{28F19FF5-F44F-45F6-96C7-3E7E81CAC632}"/>
              </a:ext>
            </a:extLst>
          </p:cNvPr>
          <p:cNvPicPr>
            <a:picLocks noChangeAspect="1"/>
          </p:cNvPicPr>
          <p:nvPr/>
        </p:nvPicPr>
        <p:blipFill>
          <a:blip r:embed="rId3"/>
          <a:stretch>
            <a:fillRect/>
          </a:stretch>
        </p:blipFill>
        <p:spPr>
          <a:xfrm>
            <a:off x="449095" y="1611480"/>
            <a:ext cx="6679180" cy="1961900"/>
          </a:xfrm>
          <a:prstGeom prst="rect">
            <a:avLst/>
          </a:prstGeom>
        </p:spPr>
      </p:pic>
    </p:spTree>
    <p:extLst>
      <p:ext uri="{BB962C8B-B14F-4D97-AF65-F5344CB8AC3E}">
        <p14:creationId xmlns:p14="http://schemas.microsoft.com/office/powerpoint/2010/main" val="26454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err="1"/>
              <a:t>Dockerfile</a:t>
            </a:r>
            <a:r>
              <a:rPr lang="en-US" altLang="en-US" b="1" dirty="0"/>
              <a:t> build output</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69</a:t>
            </a:fld>
            <a:endParaRPr lang="en-US" dirty="0"/>
          </a:p>
        </p:txBody>
      </p:sp>
      <p:pic>
        <p:nvPicPr>
          <p:cNvPr id="2" name="Picture 1">
            <a:extLst>
              <a:ext uri="{FF2B5EF4-FFF2-40B4-BE49-F238E27FC236}">
                <a16:creationId xmlns:a16="http://schemas.microsoft.com/office/drawing/2014/main" id="{C16F21D8-B4DB-4410-AFA4-A00C47644E79}"/>
              </a:ext>
            </a:extLst>
          </p:cNvPr>
          <p:cNvPicPr>
            <a:picLocks noChangeAspect="1"/>
          </p:cNvPicPr>
          <p:nvPr/>
        </p:nvPicPr>
        <p:blipFill>
          <a:blip r:embed="rId3"/>
          <a:stretch>
            <a:fillRect/>
          </a:stretch>
        </p:blipFill>
        <p:spPr>
          <a:xfrm>
            <a:off x="458119" y="1551071"/>
            <a:ext cx="6231439" cy="3858219"/>
          </a:xfrm>
          <a:prstGeom prst="rect">
            <a:avLst/>
          </a:prstGeom>
        </p:spPr>
      </p:pic>
    </p:spTree>
    <p:extLst>
      <p:ext uri="{BB962C8B-B14F-4D97-AF65-F5344CB8AC3E}">
        <p14:creationId xmlns:p14="http://schemas.microsoft.com/office/powerpoint/2010/main" val="34863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id="{3F577392-B5DD-4C8E-A599-3BFCE2F7BE09}"/>
              </a:ext>
            </a:extLst>
          </p:cNvPr>
          <p:cNvSpPr>
            <a:spLocks noChangeArrowheads="1"/>
          </p:cNvSpPr>
          <p:nvPr/>
        </p:nvSpPr>
        <p:spPr bwMode="auto">
          <a:xfrm>
            <a:off x="1544987" y="488412"/>
            <a:ext cx="5789534" cy="620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Droid Serif"/>
              </a:rPr>
              <a:t>A new shipping ecosystem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300" b="1" dirty="0">
              <a:solidFill>
                <a:srgbClr val="000000"/>
              </a:solidFill>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300" b="1" i="0" u="none" strike="noStrike" cap="none" normalizeH="0" baseline="0" dirty="0">
              <a:ln>
                <a:noFill/>
              </a:ln>
              <a:solidFill>
                <a:srgbClr val="000000"/>
              </a:solidFill>
              <a:effectLst/>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Droid Serif"/>
              </a:rPr>
            </a:br>
            <a:endParaRPr kumimoji="0" lang="en-US" altLang="en-US" sz="25300" b="0" i="0" u="none" strike="noStrike" cap="none" normalizeH="0" baseline="0" dirty="0">
              <a:ln>
                <a:noFill/>
              </a:ln>
              <a:solidFill>
                <a:srgbClr val="000000"/>
              </a:solidFill>
              <a:effectLst/>
              <a:latin typeface="Droid Serif"/>
            </a:endParaRPr>
          </a:p>
        </p:txBody>
      </p:sp>
      <p:pic>
        <p:nvPicPr>
          <p:cNvPr id="4098" name="Picture 2" descr="shipeco">
            <a:extLst>
              <a:ext uri="{FF2B5EF4-FFF2-40B4-BE49-F238E27FC236}">
                <a16:creationId xmlns:a16="http://schemas.microsoft.com/office/drawing/2014/main" id="{930C974F-67FE-43DA-988B-224105495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562" y="1657275"/>
            <a:ext cx="8706754" cy="4228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5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69" y="382338"/>
            <a:ext cx="11500601" cy="889000"/>
          </a:xfrm>
        </p:spPr>
        <p:txBody>
          <a:bodyPr/>
          <a:lstStyle/>
          <a:p>
            <a:r>
              <a:rPr lang="en-US" altLang="en-US" sz="3200" b="1" dirty="0" err="1"/>
              <a:t>Dockerfile</a:t>
            </a:r>
            <a:r>
              <a:rPr lang="en-US" altLang="en-US" sz="3200" b="1" dirty="0"/>
              <a:t> build output – sending build context to Docker Daemon </a:t>
            </a:r>
            <a:endParaRPr lang="en-US" altLang="en-US" sz="32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70</a:t>
            </a:fld>
            <a:endParaRPr lang="en-US" dirty="0"/>
          </a:p>
        </p:txBody>
      </p:sp>
      <p:pic>
        <p:nvPicPr>
          <p:cNvPr id="3" name="Picture 2">
            <a:extLst>
              <a:ext uri="{FF2B5EF4-FFF2-40B4-BE49-F238E27FC236}">
                <a16:creationId xmlns:a16="http://schemas.microsoft.com/office/drawing/2014/main" id="{320060F2-F1C6-424E-9DA7-D0F3D40455D2}"/>
              </a:ext>
            </a:extLst>
          </p:cNvPr>
          <p:cNvPicPr>
            <a:picLocks noChangeAspect="1"/>
          </p:cNvPicPr>
          <p:nvPr/>
        </p:nvPicPr>
        <p:blipFill>
          <a:blip r:embed="rId3"/>
          <a:stretch>
            <a:fillRect/>
          </a:stretch>
        </p:blipFill>
        <p:spPr>
          <a:xfrm>
            <a:off x="238291" y="1538036"/>
            <a:ext cx="6342983" cy="3168536"/>
          </a:xfrm>
          <a:prstGeom prst="rect">
            <a:avLst/>
          </a:prstGeom>
        </p:spPr>
      </p:pic>
    </p:spTree>
    <p:extLst>
      <p:ext uri="{BB962C8B-B14F-4D97-AF65-F5344CB8AC3E}">
        <p14:creationId xmlns:p14="http://schemas.microsoft.com/office/powerpoint/2010/main" val="39044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build output – execution steps</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71</a:t>
            </a:fld>
            <a:endParaRPr lang="en-US" dirty="0"/>
          </a:p>
        </p:txBody>
      </p:sp>
      <p:pic>
        <p:nvPicPr>
          <p:cNvPr id="2" name="Picture 1">
            <a:extLst>
              <a:ext uri="{FF2B5EF4-FFF2-40B4-BE49-F238E27FC236}">
                <a16:creationId xmlns:a16="http://schemas.microsoft.com/office/drawing/2014/main" id="{A96A5095-59BB-43DB-B995-C2719D295651}"/>
              </a:ext>
            </a:extLst>
          </p:cNvPr>
          <p:cNvPicPr>
            <a:picLocks noChangeAspect="1"/>
          </p:cNvPicPr>
          <p:nvPr/>
        </p:nvPicPr>
        <p:blipFill>
          <a:blip r:embed="rId3"/>
          <a:stretch>
            <a:fillRect/>
          </a:stretch>
        </p:blipFill>
        <p:spPr>
          <a:xfrm>
            <a:off x="401720" y="1439528"/>
            <a:ext cx="6023143" cy="3336561"/>
          </a:xfrm>
          <a:prstGeom prst="rect">
            <a:avLst/>
          </a:prstGeom>
        </p:spPr>
      </p:pic>
    </p:spTree>
    <p:extLst>
      <p:ext uri="{BB962C8B-B14F-4D97-AF65-F5344CB8AC3E}">
        <p14:creationId xmlns:p14="http://schemas.microsoft.com/office/powerpoint/2010/main" val="201224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The cashing system</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72</a:t>
            </a:fld>
            <a:endParaRPr lang="en-US" dirty="0"/>
          </a:p>
        </p:txBody>
      </p:sp>
      <p:pic>
        <p:nvPicPr>
          <p:cNvPr id="3" name="Picture 2">
            <a:extLst>
              <a:ext uri="{FF2B5EF4-FFF2-40B4-BE49-F238E27FC236}">
                <a16:creationId xmlns:a16="http://schemas.microsoft.com/office/drawing/2014/main" id="{D33400B6-BCF6-4595-B24F-18C545604034}"/>
              </a:ext>
            </a:extLst>
          </p:cNvPr>
          <p:cNvPicPr>
            <a:picLocks noChangeAspect="1"/>
          </p:cNvPicPr>
          <p:nvPr/>
        </p:nvPicPr>
        <p:blipFill>
          <a:blip r:embed="rId3"/>
          <a:stretch>
            <a:fillRect/>
          </a:stretch>
        </p:blipFill>
        <p:spPr>
          <a:xfrm>
            <a:off x="276391" y="1597192"/>
            <a:ext cx="7267409" cy="3101723"/>
          </a:xfrm>
          <a:prstGeom prst="rect">
            <a:avLst/>
          </a:prstGeom>
        </p:spPr>
      </p:pic>
    </p:spTree>
    <p:extLst>
      <p:ext uri="{BB962C8B-B14F-4D97-AF65-F5344CB8AC3E}">
        <p14:creationId xmlns:p14="http://schemas.microsoft.com/office/powerpoint/2010/main" val="250344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Running the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73</a:t>
            </a:fld>
            <a:endParaRPr lang="en-US" dirty="0"/>
          </a:p>
        </p:txBody>
      </p:sp>
      <p:pic>
        <p:nvPicPr>
          <p:cNvPr id="2" name="Picture 1">
            <a:extLst>
              <a:ext uri="{FF2B5EF4-FFF2-40B4-BE49-F238E27FC236}">
                <a16:creationId xmlns:a16="http://schemas.microsoft.com/office/drawing/2014/main" id="{BB577BC6-8072-4777-9801-6DF0904070F7}"/>
              </a:ext>
            </a:extLst>
          </p:cNvPr>
          <p:cNvPicPr>
            <a:picLocks noChangeAspect="1"/>
          </p:cNvPicPr>
          <p:nvPr/>
        </p:nvPicPr>
        <p:blipFill>
          <a:blip r:embed="rId3"/>
          <a:stretch>
            <a:fillRect/>
          </a:stretch>
        </p:blipFill>
        <p:spPr>
          <a:xfrm>
            <a:off x="403475" y="1626269"/>
            <a:ext cx="7501272" cy="2440890"/>
          </a:xfrm>
          <a:prstGeom prst="rect">
            <a:avLst/>
          </a:prstGeom>
        </p:spPr>
      </p:pic>
    </p:spTree>
    <p:extLst>
      <p:ext uri="{BB962C8B-B14F-4D97-AF65-F5344CB8AC3E}">
        <p14:creationId xmlns:p14="http://schemas.microsoft.com/office/powerpoint/2010/main" val="39633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Viewing image history</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74</a:t>
            </a:fld>
            <a:endParaRPr lang="en-US" dirty="0"/>
          </a:p>
        </p:txBody>
      </p:sp>
      <p:pic>
        <p:nvPicPr>
          <p:cNvPr id="4" name="Picture 3">
            <a:extLst>
              <a:ext uri="{FF2B5EF4-FFF2-40B4-BE49-F238E27FC236}">
                <a16:creationId xmlns:a16="http://schemas.microsoft.com/office/drawing/2014/main" id="{8B041225-A35E-4E01-8814-5614F0371DAF}"/>
              </a:ext>
            </a:extLst>
          </p:cNvPr>
          <p:cNvPicPr>
            <a:picLocks noChangeAspect="1"/>
          </p:cNvPicPr>
          <p:nvPr/>
        </p:nvPicPr>
        <p:blipFill>
          <a:blip r:embed="rId3"/>
          <a:stretch>
            <a:fillRect/>
          </a:stretch>
        </p:blipFill>
        <p:spPr>
          <a:xfrm>
            <a:off x="368884" y="1383881"/>
            <a:ext cx="8149474" cy="3674847"/>
          </a:xfrm>
          <a:prstGeom prst="rect">
            <a:avLst/>
          </a:prstGeom>
        </p:spPr>
      </p:pic>
    </p:spTree>
    <p:extLst>
      <p:ext uri="{BB962C8B-B14F-4D97-AF65-F5344CB8AC3E}">
        <p14:creationId xmlns:p14="http://schemas.microsoft.com/office/powerpoint/2010/main" val="118413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Introducing JSON syntax</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75</a:t>
            </a:fld>
            <a:endParaRPr lang="en-US" dirty="0"/>
          </a:p>
        </p:txBody>
      </p:sp>
      <p:pic>
        <p:nvPicPr>
          <p:cNvPr id="2" name="Picture 1">
            <a:extLst>
              <a:ext uri="{FF2B5EF4-FFF2-40B4-BE49-F238E27FC236}">
                <a16:creationId xmlns:a16="http://schemas.microsoft.com/office/drawing/2014/main" id="{7BABD7F8-9E86-48BE-9016-F625E8FCDCBB}"/>
              </a:ext>
            </a:extLst>
          </p:cNvPr>
          <p:cNvPicPr>
            <a:picLocks noChangeAspect="1"/>
          </p:cNvPicPr>
          <p:nvPr/>
        </p:nvPicPr>
        <p:blipFill>
          <a:blip r:embed="rId3"/>
          <a:stretch>
            <a:fillRect/>
          </a:stretch>
        </p:blipFill>
        <p:spPr>
          <a:xfrm>
            <a:off x="341813" y="1553327"/>
            <a:ext cx="8790155" cy="2712176"/>
          </a:xfrm>
          <a:prstGeom prst="rect">
            <a:avLst/>
          </a:prstGeom>
        </p:spPr>
      </p:pic>
    </p:spTree>
    <p:extLst>
      <p:ext uri="{BB962C8B-B14F-4D97-AF65-F5344CB8AC3E}">
        <p14:creationId xmlns:p14="http://schemas.microsoft.com/office/powerpoint/2010/main" val="13487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Using JSON syntax in </a:t>
            </a:r>
            <a:r>
              <a:rPr lang="en-US" altLang="en-US" sz="4000" b="1" dirty="0" err="1"/>
              <a:t>Dockerfile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76</a:t>
            </a:fld>
            <a:endParaRPr lang="en-US" dirty="0"/>
          </a:p>
        </p:txBody>
      </p:sp>
      <p:pic>
        <p:nvPicPr>
          <p:cNvPr id="3" name="Picture 2">
            <a:extLst>
              <a:ext uri="{FF2B5EF4-FFF2-40B4-BE49-F238E27FC236}">
                <a16:creationId xmlns:a16="http://schemas.microsoft.com/office/drawing/2014/main" id="{39F7C546-3055-4951-9AC1-C2D819C3661B}"/>
              </a:ext>
            </a:extLst>
          </p:cNvPr>
          <p:cNvPicPr>
            <a:picLocks noChangeAspect="1"/>
          </p:cNvPicPr>
          <p:nvPr/>
        </p:nvPicPr>
        <p:blipFill>
          <a:blip r:embed="rId3"/>
          <a:stretch>
            <a:fillRect/>
          </a:stretch>
        </p:blipFill>
        <p:spPr>
          <a:xfrm>
            <a:off x="447842" y="1461837"/>
            <a:ext cx="4376822" cy="2639290"/>
          </a:xfrm>
          <a:prstGeom prst="rect">
            <a:avLst/>
          </a:prstGeom>
        </p:spPr>
      </p:pic>
    </p:spTree>
    <p:extLst>
      <p:ext uri="{BB962C8B-B14F-4D97-AF65-F5344CB8AC3E}">
        <p14:creationId xmlns:p14="http://schemas.microsoft.com/office/powerpoint/2010/main" val="7509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When to use JSON syntax and string syntax</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77</a:t>
            </a:fld>
            <a:endParaRPr lang="en-US" dirty="0"/>
          </a:p>
        </p:txBody>
      </p:sp>
      <p:pic>
        <p:nvPicPr>
          <p:cNvPr id="9" name="Picture 8">
            <a:extLst>
              <a:ext uri="{FF2B5EF4-FFF2-40B4-BE49-F238E27FC236}">
                <a16:creationId xmlns:a16="http://schemas.microsoft.com/office/drawing/2014/main" id="{A808D9BD-D262-444E-A4F6-E56F9156AAA1}"/>
              </a:ext>
            </a:extLst>
          </p:cNvPr>
          <p:cNvPicPr>
            <a:picLocks noChangeAspect="1"/>
          </p:cNvPicPr>
          <p:nvPr/>
        </p:nvPicPr>
        <p:blipFill>
          <a:blip r:embed="rId3"/>
          <a:stretch>
            <a:fillRect/>
          </a:stretch>
        </p:blipFill>
        <p:spPr>
          <a:xfrm>
            <a:off x="248569" y="1493168"/>
            <a:ext cx="7932905" cy="3661957"/>
          </a:xfrm>
          <a:prstGeom prst="rect">
            <a:avLst/>
          </a:prstGeom>
        </p:spPr>
      </p:pic>
    </p:spTree>
    <p:extLst>
      <p:ext uri="{BB962C8B-B14F-4D97-AF65-F5344CB8AC3E}">
        <p14:creationId xmlns:p14="http://schemas.microsoft.com/office/powerpoint/2010/main" val="422892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 CMD and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78</a:t>
            </a:fld>
            <a:endParaRPr lang="en-US" dirty="0"/>
          </a:p>
        </p:txBody>
      </p:sp>
      <p:sp>
        <p:nvSpPr>
          <p:cNvPr id="2" name="Rectangle 1">
            <a:extLst>
              <a:ext uri="{FF2B5EF4-FFF2-40B4-BE49-F238E27FC236}">
                <a16:creationId xmlns:a16="http://schemas.microsoft.com/office/drawing/2014/main" id="{0200B572-0EB6-4586-B8AA-702FDF7C6AF7}"/>
              </a:ext>
            </a:extLst>
          </p:cNvPr>
          <p:cNvSpPr/>
          <p:nvPr/>
        </p:nvSpPr>
        <p:spPr>
          <a:xfrm>
            <a:off x="473242" y="1818455"/>
            <a:ext cx="10980821" cy="461665"/>
          </a:xfrm>
          <a:prstGeom prst="rect">
            <a:avLst/>
          </a:prstGeom>
        </p:spPr>
        <p:txBody>
          <a:bodyPr wrap="square">
            <a:spAutoFit/>
          </a:bodyPr>
          <a:lstStyle/>
          <a:p>
            <a:r>
              <a:rPr lang="en-IN" sz="2400" dirty="0">
                <a:solidFill>
                  <a:srgbClr val="000000"/>
                </a:solidFill>
                <a:latin typeface="Droid Serif"/>
              </a:rPr>
              <a:t>These commands allow us to set the default command to run in a container.</a:t>
            </a:r>
            <a:endParaRPr lang="en-IN" sz="2400" dirty="0"/>
          </a:p>
        </p:txBody>
      </p:sp>
    </p:spTree>
    <p:extLst>
      <p:ext uri="{BB962C8B-B14F-4D97-AF65-F5344CB8AC3E}">
        <p14:creationId xmlns:p14="http://schemas.microsoft.com/office/powerpoint/2010/main" val="70852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79</a:t>
            </a:fld>
            <a:endParaRPr lang="en-US" dirty="0"/>
          </a:p>
        </p:txBody>
      </p:sp>
      <p:pic>
        <p:nvPicPr>
          <p:cNvPr id="3" name="Picture 2">
            <a:extLst>
              <a:ext uri="{FF2B5EF4-FFF2-40B4-BE49-F238E27FC236}">
                <a16:creationId xmlns:a16="http://schemas.microsoft.com/office/drawing/2014/main" id="{8FB1F51B-2B5A-4923-B28B-5E6A84DF7322}"/>
              </a:ext>
            </a:extLst>
          </p:cNvPr>
          <p:cNvPicPr>
            <a:picLocks noChangeAspect="1"/>
          </p:cNvPicPr>
          <p:nvPr/>
        </p:nvPicPr>
        <p:blipFill>
          <a:blip r:embed="rId3"/>
          <a:stretch>
            <a:fillRect/>
          </a:stretch>
        </p:blipFill>
        <p:spPr>
          <a:xfrm>
            <a:off x="283160" y="1574634"/>
            <a:ext cx="7946440" cy="3766281"/>
          </a:xfrm>
          <a:prstGeom prst="rect">
            <a:avLst/>
          </a:prstGeom>
        </p:spPr>
      </p:pic>
    </p:spTree>
    <p:extLst>
      <p:ext uri="{BB962C8B-B14F-4D97-AF65-F5344CB8AC3E}">
        <p14:creationId xmlns:p14="http://schemas.microsoft.com/office/powerpoint/2010/main" val="349348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id="{82F65901-792D-4889-9AFA-6F87CFF39137}"/>
              </a:ext>
            </a:extLst>
          </p:cNvPr>
          <p:cNvSpPr/>
          <p:nvPr/>
        </p:nvSpPr>
        <p:spPr>
          <a:xfrm>
            <a:off x="1176746" y="428944"/>
            <a:ext cx="9581918" cy="707886"/>
          </a:xfrm>
          <a:prstGeom prst="rect">
            <a:avLst/>
          </a:prstGeom>
        </p:spPr>
        <p:txBody>
          <a:bodyPr wrap="none">
            <a:spAutoFit/>
          </a:bodyPr>
          <a:lstStyle/>
          <a:p>
            <a:r>
              <a:rPr lang="en-IN" sz="4000" b="1" dirty="0"/>
              <a:t>A shipping container system for applications</a:t>
            </a:r>
          </a:p>
        </p:txBody>
      </p:sp>
      <p:pic>
        <p:nvPicPr>
          <p:cNvPr id="5122" name="Picture 2" descr="shipapp">
            <a:extLst>
              <a:ext uri="{FF2B5EF4-FFF2-40B4-BE49-F238E27FC236}">
                <a16:creationId xmlns:a16="http://schemas.microsoft.com/office/drawing/2014/main" id="{6A27A1B4-EB41-42E4-B6A3-98C9BB875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595" y="1586916"/>
            <a:ext cx="9474951" cy="477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80</a:t>
            </a:fld>
            <a:endParaRPr lang="en-US" dirty="0"/>
          </a:p>
        </p:txBody>
      </p:sp>
      <p:pic>
        <p:nvPicPr>
          <p:cNvPr id="2" name="Picture 1">
            <a:extLst>
              <a:ext uri="{FF2B5EF4-FFF2-40B4-BE49-F238E27FC236}">
                <a16:creationId xmlns:a16="http://schemas.microsoft.com/office/drawing/2014/main" id="{F14410DF-6045-47CF-983E-15BAD1C806C2}"/>
              </a:ext>
            </a:extLst>
          </p:cNvPr>
          <p:cNvPicPr>
            <a:picLocks noChangeAspect="1"/>
          </p:cNvPicPr>
          <p:nvPr/>
        </p:nvPicPr>
        <p:blipFill>
          <a:blip r:embed="rId3"/>
          <a:stretch>
            <a:fillRect/>
          </a:stretch>
        </p:blipFill>
        <p:spPr>
          <a:xfrm>
            <a:off x="439319" y="1348790"/>
            <a:ext cx="4830513" cy="3657285"/>
          </a:xfrm>
          <a:prstGeom prst="rect">
            <a:avLst/>
          </a:prstGeom>
        </p:spPr>
      </p:pic>
    </p:spTree>
    <p:extLst>
      <p:ext uri="{BB962C8B-B14F-4D97-AF65-F5344CB8AC3E}">
        <p14:creationId xmlns:p14="http://schemas.microsoft.com/office/powerpoint/2010/main" val="377790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 and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81</a:t>
            </a:fld>
            <a:endParaRPr lang="en-US" dirty="0"/>
          </a:p>
        </p:txBody>
      </p:sp>
      <p:pic>
        <p:nvPicPr>
          <p:cNvPr id="2" name="Picture 1">
            <a:extLst>
              <a:ext uri="{FF2B5EF4-FFF2-40B4-BE49-F238E27FC236}">
                <a16:creationId xmlns:a16="http://schemas.microsoft.com/office/drawing/2014/main" id="{97AFCE84-3415-4FCB-A5EB-30EE7B7D3597}"/>
              </a:ext>
            </a:extLst>
          </p:cNvPr>
          <p:cNvPicPr>
            <a:picLocks noChangeAspect="1"/>
          </p:cNvPicPr>
          <p:nvPr/>
        </p:nvPicPr>
        <p:blipFill>
          <a:blip r:embed="rId3"/>
          <a:stretch>
            <a:fillRect/>
          </a:stretch>
        </p:blipFill>
        <p:spPr>
          <a:xfrm>
            <a:off x="409073" y="1466764"/>
            <a:ext cx="7749691" cy="2816479"/>
          </a:xfrm>
          <a:prstGeom prst="rect">
            <a:avLst/>
          </a:prstGeom>
        </p:spPr>
      </p:pic>
    </p:spTree>
    <p:extLst>
      <p:ext uri="{BB962C8B-B14F-4D97-AF65-F5344CB8AC3E}">
        <p14:creationId xmlns:p14="http://schemas.microsoft.com/office/powerpoint/2010/main" val="165696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82</a:t>
            </a:fld>
            <a:endParaRPr lang="en-US" dirty="0"/>
          </a:p>
        </p:txBody>
      </p:sp>
      <p:pic>
        <p:nvPicPr>
          <p:cNvPr id="3" name="Picture 2">
            <a:extLst>
              <a:ext uri="{FF2B5EF4-FFF2-40B4-BE49-F238E27FC236}">
                <a16:creationId xmlns:a16="http://schemas.microsoft.com/office/drawing/2014/main" id="{755F9B5E-FE4A-482D-B1F8-31B01CF19B1B}"/>
              </a:ext>
            </a:extLst>
          </p:cNvPr>
          <p:cNvPicPr>
            <a:picLocks noChangeAspect="1"/>
          </p:cNvPicPr>
          <p:nvPr/>
        </p:nvPicPr>
        <p:blipFill>
          <a:blip r:embed="rId3"/>
          <a:stretch>
            <a:fillRect/>
          </a:stretch>
        </p:blipFill>
        <p:spPr>
          <a:xfrm>
            <a:off x="444082" y="1415464"/>
            <a:ext cx="5042318" cy="2595155"/>
          </a:xfrm>
          <a:prstGeom prst="rect">
            <a:avLst/>
          </a:prstGeom>
        </p:spPr>
      </p:pic>
      <p:pic>
        <p:nvPicPr>
          <p:cNvPr id="4" name="Picture 3">
            <a:extLst>
              <a:ext uri="{FF2B5EF4-FFF2-40B4-BE49-F238E27FC236}">
                <a16:creationId xmlns:a16="http://schemas.microsoft.com/office/drawing/2014/main" id="{E7CF2D65-6615-438F-82C4-05BB92279391}"/>
              </a:ext>
            </a:extLst>
          </p:cNvPr>
          <p:cNvPicPr>
            <a:picLocks noChangeAspect="1"/>
          </p:cNvPicPr>
          <p:nvPr/>
        </p:nvPicPr>
        <p:blipFill>
          <a:blip r:embed="rId4"/>
          <a:stretch>
            <a:fillRect/>
          </a:stretch>
        </p:blipFill>
        <p:spPr>
          <a:xfrm>
            <a:off x="342064" y="4362700"/>
            <a:ext cx="5779413" cy="2062163"/>
          </a:xfrm>
          <a:prstGeom prst="rect">
            <a:avLst/>
          </a:prstGeom>
        </p:spPr>
      </p:pic>
    </p:spTree>
    <p:extLst>
      <p:ext uri="{BB962C8B-B14F-4D97-AF65-F5344CB8AC3E}">
        <p14:creationId xmlns:p14="http://schemas.microsoft.com/office/powerpoint/2010/main" val="320025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Overriding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83</a:t>
            </a:fld>
            <a:endParaRPr lang="en-US" dirty="0"/>
          </a:p>
        </p:txBody>
      </p:sp>
      <p:pic>
        <p:nvPicPr>
          <p:cNvPr id="2" name="Picture 1">
            <a:extLst>
              <a:ext uri="{FF2B5EF4-FFF2-40B4-BE49-F238E27FC236}">
                <a16:creationId xmlns:a16="http://schemas.microsoft.com/office/drawing/2014/main" id="{5B4DCA3A-3768-49A2-A4D5-9585BC0A8541}"/>
              </a:ext>
            </a:extLst>
          </p:cNvPr>
          <p:cNvPicPr>
            <a:picLocks noChangeAspect="1"/>
          </p:cNvPicPr>
          <p:nvPr/>
        </p:nvPicPr>
        <p:blipFill>
          <a:blip r:embed="rId3"/>
          <a:stretch>
            <a:fillRect/>
          </a:stretch>
        </p:blipFill>
        <p:spPr>
          <a:xfrm>
            <a:off x="397041" y="1652121"/>
            <a:ext cx="7952875" cy="2067521"/>
          </a:xfrm>
          <a:prstGeom prst="rect">
            <a:avLst/>
          </a:prstGeom>
        </p:spPr>
      </p:pic>
    </p:spTree>
    <p:extLst>
      <p:ext uri="{BB962C8B-B14F-4D97-AF65-F5344CB8AC3E}">
        <p14:creationId xmlns:p14="http://schemas.microsoft.com/office/powerpoint/2010/main" val="135777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Lab2</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3120946" y="2524825"/>
            <a:ext cx="5746328"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website using Nginx</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static-site)</a:t>
            </a:r>
          </a:p>
        </p:txBody>
      </p:sp>
    </p:spTree>
    <p:extLst>
      <p:ext uri="{BB962C8B-B14F-4D97-AF65-F5344CB8AC3E}">
        <p14:creationId xmlns:p14="http://schemas.microsoft.com/office/powerpoint/2010/main" val="75740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481796"/>
            <a:ext cx="381661" cy="182880"/>
          </a:xfrm>
        </p:spPr>
        <p:txBody>
          <a:bodyPr/>
          <a:lstStyle/>
          <a:p>
            <a:fld id="{C51EAA63-D034-42AE-91FA-B13B9518C7BE}" type="slidenum">
              <a:rPr lang="en-US" smtClean="0">
                <a:solidFill>
                  <a:srgbClr val="5F5F5F">
                    <a:lumMod val="60000"/>
                    <a:lumOff val="40000"/>
                  </a:srgbClr>
                </a:solidFill>
              </a:rPr>
              <a:pPr/>
              <a:t>85</a:t>
            </a:fld>
            <a:endParaRPr lang="en-US" dirty="0">
              <a:solidFill>
                <a:srgbClr val="5F5F5F">
                  <a:lumMod val="60000"/>
                  <a:lumOff val="40000"/>
                </a:srgbClr>
              </a:solidFill>
            </a:endParaRPr>
          </a:p>
        </p:txBody>
      </p:sp>
      <p:sp>
        <p:nvSpPr>
          <p:cNvPr id="2" name="Title 1"/>
          <p:cNvSpPr>
            <a:spLocks noGrp="1"/>
          </p:cNvSpPr>
          <p:nvPr>
            <p:ph type="title"/>
          </p:nvPr>
        </p:nvSpPr>
        <p:spPr>
          <a:xfrm>
            <a:off x="531812" y="55511"/>
            <a:ext cx="11429816" cy="889000"/>
          </a:xfrm>
        </p:spPr>
        <p:txBody>
          <a:bodyPr/>
          <a:lstStyle/>
          <a:p>
            <a:r>
              <a:rPr lang="en-US" sz="4000" b="1" dirty="0"/>
              <a:t>Containerizing an application using </a:t>
            </a:r>
            <a:r>
              <a:rPr lang="en-US" sz="4000" b="1" dirty="0" err="1"/>
              <a:t>dockerfile</a:t>
            </a:r>
            <a:r>
              <a:rPr lang="en-US" sz="4000" b="1" dirty="0"/>
              <a:t> </a:t>
            </a:r>
          </a:p>
        </p:txBody>
      </p:sp>
      <p:sp>
        <p:nvSpPr>
          <p:cNvPr id="9" name="Text Placeholder 8"/>
          <p:cNvSpPr>
            <a:spLocks noGrp="1"/>
          </p:cNvSpPr>
          <p:nvPr>
            <p:ph type="body" idx="1"/>
          </p:nvPr>
        </p:nvSpPr>
        <p:spPr>
          <a:xfrm>
            <a:off x="531812" y="1428282"/>
            <a:ext cx="5413248" cy="762000"/>
          </a:xfrm>
          <a:solidFill>
            <a:schemeClr val="bg2"/>
          </a:solidFill>
        </p:spPr>
        <p:txBody>
          <a:bodyPr/>
          <a:lstStyle/>
          <a:p>
            <a:pPr algn="ctr"/>
            <a:r>
              <a:rPr lang="en-US" dirty="0"/>
              <a:t>Example Static Site </a:t>
            </a:r>
            <a:r>
              <a:rPr lang="en-US" dirty="0" err="1"/>
              <a:t>Dockerfile</a:t>
            </a:r>
            <a:endParaRPr lang="en-US" dirty="0"/>
          </a:p>
        </p:txBody>
      </p:sp>
      <p:sp>
        <p:nvSpPr>
          <p:cNvPr id="14" name="Content Placeholder 13"/>
          <p:cNvSpPr>
            <a:spLocks noGrp="1"/>
          </p:cNvSpPr>
          <p:nvPr>
            <p:ph sz="half" idx="2"/>
          </p:nvPr>
        </p:nvSpPr>
        <p:spPr>
          <a:xfrm>
            <a:off x="531812" y="2266481"/>
            <a:ext cx="5413248" cy="3358143"/>
          </a:xfrm>
        </p:spPr>
        <p:txBody>
          <a:bodyPr/>
          <a:lstStyle/>
          <a:p>
            <a:pPr>
              <a:buNone/>
            </a:pPr>
            <a:r>
              <a:rPr lang="en-US" sz="2000" dirty="0"/>
              <a:t>FROM </a:t>
            </a:r>
            <a:r>
              <a:rPr lang="en-US" sz="2000" dirty="0" err="1"/>
              <a:t>nginx</a:t>
            </a:r>
            <a:endParaRPr lang="en-US" sz="2000" dirty="0"/>
          </a:p>
          <a:p>
            <a:pPr>
              <a:buNone/>
            </a:pPr>
            <a:r>
              <a:rPr lang="en-US" sz="2000" dirty="0"/>
              <a:t>COPY wrapper.sh /</a:t>
            </a:r>
          </a:p>
          <a:p>
            <a:pPr>
              <a:buNone/>
            </a:pPr>
            <a:r>
              <a:rPr lang="en-US" sz="2000" dirty="0"/>
              <a:t>COPY html /</a:t>
            </a:r>
            <a:r>
              <a:rPr lang="en-US" sz="2000" dirty="0" err="1"/>
              <a:t>usr</a:t>
            </a:r>
            <a:r>
              <a:rPr lang="en-US" sz="2000" dirty="0"/>
              <a:t>/share/</a:t>
            </a:r>
            <a:r>
              <a:rPr lang="en-US" sz="2000" dirty="0" err="1"/>
              <a:t>nginx</a:t>
            </a:r>
            <a:r>
              <a:rPr lang="en-US" sz="2000" dirty="0"/>
              <a:t>/html</a:t>
            </a:r>
          </a:p>
          <a:p>
            <a:pPr>
              <a:buNone/>
            </a:pPr>
            <a:r>
              <a:rPr lang="en-US" sz="2000" dirty="0"/>
              <a:t>RUN </a:t>
            </a:r>
            <a:r>
              <a:rPr lang="en-US" sz="2000" dirty="0" err="1"/>
              <a:t>chmod</a:t>
            </a:r>
            <a:r>
              <a:rPr lang="en-US" sz="2000" dirty="0"/>
              <a:t> +x wrapper.sh</a:t>
            </a:r>
          </a:p>
          <a:p>
            <a:pPr>
              <a:buNone/>
            </a:pPr>
            <a:r>
              <a:rPr lang="en-US" sz="2000" dirty="0"/>
              <a:t>ENTRYPOINT ["/wrapper.sh"]</a:t>
            </a:r>
          </a:p>
        </p:txBody>
      </p:sp>
      <p:sp>
        <p:nvSpPr>
          <p:cNvPr id="21" name="Text Placeholder 10"/>
          <p:cNvSpPr txBox="1">
            <a:spLocks/>
          </p:cNvSpPr>
          <p:nvPr/>
        </p:nvSpPr>
        <p:spPr>
          <a:xfrm>
            <a:off x="6235070" y="1437146"/>
            <a:ext cx="5413248" cy="762000"/>
          </a:xfrm>
          <a:prstGeom prst="rect">
            <a:avLst/>
          </a:prstGeom>
          <a:solidFill>
            <a:schemeClr val="bg2"/>
          </a:solidFill>
        </p:spPr>
        <p:txBody>
          <a:bodyPr vert="horz" lIns="0" tIns="0" rIns="0" bIns="0" rtlCol="0" anchor="ctr">
            <a:noAutofit/>
          </a:bodyPr>
          <a:lstStyle/>
          <a:p>
            <a:pPr marL="0" marR="0" lvl="0" indent="0" algn="ctr" defTabSz="914400" rtl="0" eaLnBrk="1" fontAlgn="auto" latinLnBrk="0" hangingPunct="1">
              <a:lnSpc>
                <a:spcPct val="90000"/>
              </a:lnSpc>
              <a:spcBef>
                <a:spcPts val="0"/>
              </a:spcBef>
              <a:spcAft>
                <a:spcPts val="0"/>
              </a:spcAft>
              <a:buClr>
                <a:schemeClr val="tx1">
                  <a:lumMod val="60000"/>
                  <a:lumOff val="40000"/>
                </a:schemeClr>
              </a:buClr>
              <a:buSzTx/>
              <a:buFont typeface="Arial" panose="020B0604020202020204" pitchFamily="34" charset="0"/>
              <a:buNone/>
              <a:tabLst/>
              <a:defRPr/>
            </a:pPr>
            <a:r>
              <a:rPr kumimoji="0" lang="en-US" sz="2800" b="1" i="0" u="none" strike="noStrike" kern="1200" cap="none" spc="0" normalizeH="0" baseline="0" noProof="0">
                <a:ln>
                  <a:noFill/>
                </a:ln>
                <a:solidFill>
                  <a:schemeClr val="tx1"/>
                </a:solidFill>
                <a:effectLst/>
                <a:uLnTx/>
                <a:uFillTx/>
                <a:latin typeface="+mn-lt"/>
                <a:ea typeface="+mn-ea"/>
                <a:cs typeface="+mn-cs"/>
              </a:rPr>
              <a:t>Docker</a:t>
            </a:r>
            <a:r>
              <a:rPr kumimoji="0" lang="en-US" sz="2800" b="1" i="0" u="none" strike="noStrike" kern="1200" cap="none" spc="0" normalizeH="0" baseline="0" noProof="0" dirty="0">
                <a:ln>
                  <a:noFill/>
                </a:ln>
                <a:solidFill>
                  <a:schemeClr val="tx1"/>
                </a:solidFill>
                <a:effectLst/>
                <a:uLnTx/>
                <a:uFillTx/>
                <a:latin typeface="+mn-lt"/>
                <a:ea typeface="+mn-ea"/>
                <a:cs typeface="+mn-cs"/>
              </a:rPr>
              <a:t> build image CLI example</a:t>
            </a:r>
          </a:p>
        </p:txBody>
      </p:sp>
      <p:sp>
        <p:nvSpPr>
          <p:cNvPr id="10" name="Footer Placeholder 3"/>
          <p:cNvSpPr txBox="1">
            <a:spLocks/>
          </p:cNvSpPr>
          <p:nvPr/>
        </p:nvSpPr>
        <p:spPr>
          <a:xfrm>
            <a:off x="8993189" y="7096443"/>
            <a:ext cx="2498723" cy="182880"/>
          </a:xfrm>
          <a:prstGeom prst="rect">
            <a:avLst/>
          </a:prstGeom>
        </p:spPr>
        <p:txBody>
          <a:bodyPr vert="horz" wrap="none" lIns="0" tIns="0" rIns="0" bIns="0" rtlCol="0" anchor="ctr"/>
          <a:lstStyle>
            <a:defPPr>
              <a:defRPr lang="en-US"/>
            </a:defPPr>
            <a:lvl1pPr marL="0" algn="l"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lumMod val="60000"/>
                    <a:lumOff val="40000"/>
                  </a:srgbClr>
                </a:solidFill>
              </a:rPr>
              <a:t>Oracle Confidential – Restricted</a:t>
            </a:r>
            <a:endParaRPr lang="en-US" dirty="0">
              <a:solidFill>
                <a:srgbClr val="5F5F5F">
                  <a:lumMod val="60000"/>
                  <a:lumOff val="40000"/>
                </a:srgbClr>
              </a:solidFill>
            </a:endParaRPr>
          </a:p>
        </p:txBody>
      </p:sp>
      <p:sp>
        <p:nvSpPr>
          <p:cNvPr id="15" name="Content Placeholder 13"/>
          <p:cNvSpPr>
            <a:spLocks noGrp="1"/>
          </p:cNvSpPr>
          <p:nvPr>
            <p:ph sz="half" idx="2"/>
          </p:nvPr>
        </p:nvSpPr>
        <p:spPr>
          <a:xfrm>
            <a:off x="6269470" y="2266481"/>
            <a:ext cx="5344448" cy="2833605"/>
          </a:xfrm>
        </p:spPr>
        <p:txBody>
          <a:bodyPr/>
          <a:lstStyle/>
          <a:p>
            <a:pPr>
              <a:buNone/>
            </a:pPr>
            <a:r>
              <a:rPr lang="en-US" sz="2000" dirty="0"/>
              <a:t>$ docker build -t static-site:1.0  </a:t>
            </a:r>
            <a:r>
              <a:rPr lang="en-US" sz="2000" b="1" dirty="0"/>
              <a:t>.</a:t>
            </a:r>
          </a:p>
          <a:p>
            <a:pPr>
              <a:buNone/>
            </a:pPr>
            <a:r>
              <a:rPr lang="en-US" sz="1600" i="1" dirty="0"/>
              <a:t>           NOTE: The “</a:t>
            </a:r>
            <a:r>
              <a:rPr lang="en-US" sz="1600" b="1" i="1" dirty="0"/>
              <a:t>.</a:t>
            </a:r>
            <a:r>
              <a:rPr lang="en-US" sz="1600" i="1" dirty="0"/>
              <a:t>” references Dockerfile in local directory</a:t>
            </a:r>
          </a:p>
          <a:p>
            <a:pPr>
              <a:buNone/>
            </a:pPr>
            <a:endParaRPr lang="en-US" sz="1600" i="1" dirty="0"/>
          </a:p>
          <a:p>
            <a:pPr>
              <a:buNone/>
            </a:pPr>
            <a:r>
              <a:rPr lang="en-US" sz="1800" dirty="0" err="1"/>
              <a:t>docker</a:t>
            </a:r>
            <a:r>
              <a:rPr lang="en-US" sz="1800" dirty="0"/>
              <a:t> run -t -d -p 8181:80 static-site:1.0</a:t>
            </a:r>
          </a:p>
          <a:p>
            <a:pPr>
              <a:buNone/>
            </a:pPr>
            <a:endParaRPr lang="en-US" sz="1800" dirty="0"/>
          </a:p>
          <a:p>
            <a:pPr>
              <a:buNone/>
            </a:pPr>
            <a:r>
              <a:rPr lang="en-US" sz="2000" dirty="0"/>
              <a:t>docker exec -it &lt;container id&gt; /bin/bash</a:t>
            </a:r>
          </a:p>
          <a:p>
            <a:pPr>
              <a:buNone/>
            </a:pPr>
            <a:endParaRPr lang="en-US" sz="1600" i="1" dirty="0"/>
          </a:p>
          <a:p>
            <a:pPr>
              <a:buNone/>
            </a:pPr>
            <a:endParaRPr lang="en-US" sz="1600" i="1" dirty="0"/>
          </a:p>
          <a:p>
            <a:endParaRPr lang="en-US" dirty="0"/>
          </a:p>
          <a:p>
            <a:endParaRPr lang="en-US" dirty="0"/>
          </a:p>
        </p:txBody>
      </p:sp>
    </p:spTree>
    <p:extLst>
      <p:ext uri="{BB962C8B-B14F-4D97-AF65-F5344CB8AC3E}">
        <p14:creationId xmlns:p14="http://schemas.microsoft.com/office/powerpoint/2010/main" val="17022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86</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Use Cases</a:t>
            </a:r>
          </a:p>
        </p:txBody>
      </p:sp>
    </p:spTree>
    <p:extLst>
      <p:ext uri="{BB962C8B-B14F-4D97-AF65-F5344CB8AC3E}">
        <p14:creationId xmlns:p14="http://schemas.microsoft.com/office/powerpoint/2010/main" val="423753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Excellent Use Cases for Containers</a:t>
            </a:r>
          </a:p>
        </p:txBody>
      </p:sp>
      <p:sp>
        <p:nvSpPr>
          <p:cNvPr id="9" name="Content Placeholder 8"/>
          <p:cNvSpPr>
            <a:spLocks noGrp="1"/>
          </p:cNvSpPr>
          <p:nvPr>
            <p:ph idx="1"/>
          </p:nvPr>
        </p:nvSpPr>
        <p:spPr>
          <a:xfrm>
            <a:off x="744467" y="1537291"/>
            <a:ext cx="5457140" cy="1843862"/>
          </a:xfrm>
          <a:ln>
            <a:solidFill>
              <a:schemeClr val="accent1"/>
            </a:solidFill>
          </a:ln>
        </p:spPr>
        <p:txBody>
          <a:bodyPr vert="horz" lIns="0" tIns="0" rIns="0" bIns="0" rtlCol="0">
            <a:noAutofit/>
          </a:bodyPr>
          <a:lstStyle/>
          <a:p>
            <a:pPr marL="0" indent="0">
              <a:buNone/>
            </a:pPr>
            <a:r>
              <a:rPr lang="en-US" dirty="0"/>
              <a:t> Ready to Run Application Stacks</a:t>
            </a:r>
          </a:p>
          <a:p>
            <a:pPr lvl="1"/>
            <a:r>
              <a:rPr lang="en-US" sz="2000" dirty="0"/>
              <a:t>Excellent for Dev/Test setups</a:t>
            </a:r>
          </a:p>
          <a:p>
            <a:pPr lvl="1"/>
            <a:r>
              <a:rPr lang="en-US" sz="2000" dirty="0"/>
              <a:t>Deployment in Seconds, not Hours/Days</a:t>
            </a:r>
          </a:p>
          <a:p>
            <a:pPr lvl="1"/>
            <a:r>
              <a:rPr lang="en-US" sz="2000" dirty="0"/>
              <a:t>Start Up, Tear Down Quickly</a:t>
            </a:r>
          </a:p>
        </p:txBody>
      </p:sp>
      <p:sp>
        <p:nvSpPr>
          <p:cNvPr id="5" name="Slide Number Placeholder 4"/>
          <p:cNvSpPr>
            <a:spLocks noGrp="1"/>
          </p:cNvSpPr>
          <p:nvPr>
            <p:ph type="sldNum" sz="quarter" idx="12"/>
          </p:nvPr>
        </p:nvSpPr>
        <p:spPr/>
        <p:txBody>
          <a:bodyPr/>
          <a:lstStyle/>
          <a:p>
            <a:fld id="{D4EAF17A-378C-49D5-A479-C71FF9D7F1E7}" type="slidenum">
              <a:rPr lang="en-US" smtClean="0"/>
              <a:pPr/>
              <a:t>87</a:t>
            </a:fld>
            <a:endParaRPr lang="en-US" dirty="0"/>
          </a:p>
        </p:txBody>
      </p:sp>
      <p:sp>
        <p:nvSpPr>
          <p:cNvPr id="10" name="Content Placeholder 8"/>
          <p:cNvSpPr txBox="1">
            <a:spLocks/>
          </p:cNvSpPr>
          <p:nvPr/>
        </p:nvSpPr>
        <p:spPr>
          <a:xfrm>
            <a:off x="744465" y="4699591"/>
            <a:ext cx="5457142" cy="1219594"/>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One-Time Run Jobs and Analytics</a:t>
            </a:r>
          </a:p>
          <a:p>
            <a:pPr lvl="1"/>
            <a:r>
              <a:rPr lang="en-US" sz="2000" dirty="0"/>
              <a:t>Run the Job / Analysis and quit</a:t>
            </a:r>
          </a:p>
          <a:p>
            <a:pPr marL="274320" lvl="1" indent="0">
              <a:buFont typeface="Arial" panose="020B0604020202020204" pitchFamily="34" charset="0"/>
              <a:buNone/>
            </a:pPr>
            <a:endParaRPr lang="en-US" dirty="0"/>
          </a:p>
        </p:txBody>
      </p:sp>
      <p:sp>
        <p:nvSpPr>
          <p:cNvPr id="11" name="Content Placeholder 8"/>
          <p:cNvSpPr txBox="1">
            <a:spLocks/>
          </p:cNvSpPr>
          <p:nvPr/>
        </p:nvSpPr>
        <p:spPr>
          <a:xfrm>
            <a:off x="6201607" y="1537291"/>
            <a:ext cx="5437257" cy="2583319"/>
          </a:xfrm>
          <a:prstGeom prst="rect">
            <a:avLst/>
          </a:prstGeom>
          <a:ln>
            <a:solidFill>
              <a:schemeClr val="accent1"/>
            </a:solidFill>
          </a:ln>
        </p:spPr>
        <p:txBody>
          <a:bodyPr vert="horz" lIns="0" tIns="0" rIns="0" bIns="0" rtlCol="0">
            <a:noAutofit/>
          </a:bodyPr>
          <a:lstStyle>
            <a:lvl1pPr marL="228600" indent="-228600">
              <a:lnSpc>
                <a:spcPct val="90000"/>
              </a:lnSpc>
              <a:spcBef>
                <a:spcPts val="1200"/>
              </a:spcBef>
              <a:buClr>
                <a:schemeClr val="tx1">
                  <a:lumMod val="60000"/>
                  <a:lumOff val="40000"/>
                </a:schemeClr>
              </a:buClr>
              <a:buFont typeface="Arial" panose="020B0604020202020204" pitchFamily="34" charset="0"/>
              <a:buChar char="•"/>
              <a:defRPr sz="2800"/>
            </a:lvl1pPr>
            <a:lvl2pPr marL="502920" lvl="1"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marL="0" indent="0">
              <a:buNone/>
            </a:pPr>
            <a:r>
              <a:rPr lang="en-US" dirty="0"/>
              <a:t> Front-End App Servers</a:t>
            </a:r>
          </a:p>
          <a:p>
            <a:pPr lvl="1"/>
            <a:r>
              <a:rPr lang="en-US" sz="2000" dirty="0"/>
              <a:t>Highly horizontally scalable</a:t>
            </a:r>
          </a:p>
          <a:p>
            <a:pPr lvl="1"/>
            <a:r>
              <a:rPr lang="en-US" sz="2000" dirty="0"/>
              <a:t>Fast A/B, Rolling Deployments</a:t>
            </a:r>
          </a:p>
          <a:p>
            <a:pPr lvl="1"/>
            <a:r>
              <a:rPr lang="en-US" sz="2000" dirty="0"/>
              <a:t>Traditional Technologies - MW/Backend</a:t>
            </a:r>
          </a:p>
          <a:p>
            <a:pPr marL="274320" lvl="1" indent="0">
              <a:buNone/>
            </a:pPr>
            <a:endParaRPr lang="en-US" dirty="0"/>
          </a:p>
          <a:p>
            <a:pPr lvl="1"/>
            <a:endParaRPr lang="en-US" dirty="0"/>
          </a:p>
        </p:txBody>
      </p:sp>
      <p:sp>
        <p:nvSpPr>
          <p:cNvPr id="12" name="Content Placeholder 8"/>
          <p:cNvSpPr txBox="1">
            <a:spLocks/>
          </p:cNvSpPr>
          <p:nvPr/>
        </p:nvSpPr>
        <p:spPr>
          <a:xfrm>
            <a:off x="744466" y="3381153"/>
            <a:ext cx="5458968" cy="1318438"/>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New App Dev &amp; </a:t>
            </a:r>
            <a:r>
              <a:rPr lang="en-US" dirty="0" err="1"/>
              <a:t>Microservices</a:t>
            </a:r>
            <a:endParaRPr lang="en-US" dirty="0"/>
          </a:p>
          <a:p>
            <a:pPr lvl="1"/>
            <a:r>
              <a:rPr lang="en-US" sz="2000" dirty="0"/>
              <a:t>Refactor all or part of legacy app</a:t>
            </a:r>
          </a:p>
          <a:p>
            <a:pPr lvl="1"/>
            <a:r>
              <a:rPr lang="en-US" sz="2000" dirty="0"/>
              <a:t>Containers are great for </a:t>
            </a:r>
            <a:r>
              <a:rPr lang="en-US" sz="2000" dirty="0" err="1"/>
              <a:t>Microservices</a:t>
            </a:r>
            <a:endParaRPr lang="en-US" sz="2000" dirty="0"/>
          </a:p>
        </p:txBody>
      </p:sp>
      <p:sp>
        <p:nvSpPr>
          <p:cNvPr id="13" name="Content Placeholder 8"/>
          <p:cNvSpPr txBox="1">
            <a:spLocks/>
          </p:cNvSpPr>
          <p:nvPr/>
        </p:nvSpPr>
        <p:spPr>
          <a:xfrm>
            <a:off x="6198044" y="4120610"/>
            <a:ext cx="5458968" cy="1798575"/>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Server Density</a:t>
            </a:r>
            <a:endParaRPr lang="en-US" sz="2400" dirty="0"/>
          </a:p>
          <a:p>
            <a:pPr lvl="1"/>
            <a:r>
              <a:rPr lang="en-US" sz="2000" dirty="0"/>
              <a:t>Containers can use dynamic ports</a:t>
            </a:r>
          </a:p>
          <a:p>
            <a:pPr lvl="1"/>
            <a:r>
              <a:rPr lang="en-US" sz="2000" dirty="0"/>
              <a:t>Run many of the same app on a server</a:t>
            </a:r>
          </a:p>
          <a:p>
            <a:pPr lvl="2"/>
            <a:r>
              <a:rPr lang="en-US" sz="1600" dirty="0"/>
              <a:t>instead of one per VM</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605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Compose</a:t>
            </a:r>
          </a:p>
        </p:txBody>
      </p:sp>
      <p:sp>
        <p:nvSpPr>
          <p:cNvPr id="3" name="Content Placeholder 2"/>
          <p:cNvSpPr>
            <a:spLocks noGrp="1"/>
          </p:cNvSpPr>
          <p:nvPr>
            <p:ph idx="1"/>
          </p:nvPr>
        </p:nvSpPr>
        <p:spPr>
          <a:xfrm>
            <a:off x="531151" y="1321974"/>
            <a:ext cx="9972417" cy="1132468"/>
          </a:xfrm>
        </p:spPr>
        <p:txBody>
          <a:bodyPr/>
          <a:lstStyle/>
          <a:p>
            <a:r>
              <a:rPr lang="en-US" dirty="0"/>
              <a:t>Docker Compose </a:t>
            </a:r>
          </a:p>
          <a:p>
            <a:pPr lvl="1"/>
            <a:r>
              <a:rPr lang="en-US" dirty="0"/>
              <a:t>Docker Tool for defining and running multi-container Docker applications</a:t>
            </a: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88</a:t>
            </a:fld>
            <a:endParaRPr lang="en-US" dirty="0">
              <a:solidFill>
                <a:srgbClr val="5F5F5F">
                  <a:lumMod val="60000"/>
                  <a:lumOff val="40000"/>
                </a:srgbClr>
              </a:solidFill>
            </a:endParaRPr>
          </a:p>
        </p:txBody>
      </p:sp>
      <p:pic>
        <p:nvPicPr>
          <p:cNvPr id="7" name="Picture 6">
            <a:extLst>
              <a:ext uri="{FF2B5EF4-FFF2-40B4-BE49-F238E27FC236}">
                <a16:creationId xmlns:a16="http://schemas.microsoft.com/office/drawing/2014/main" id="{B9C9E870-E45B-4967-9ED8-C68AF2389537}"/>
              </a:ext>
            </a:extLst>
          </p:cNvPr>
          <p:cNvPicPr>
            <a:picLocks noChangeAspect="1"/>
          </p:cNvPicPr>
          <p:nvPr/>
        </p:nvPicPr>
        <p:blipFill>
          <a:blip r:embed="rId3"/>
          <a:stretch>
            <a:fillRect/>
          </a:stretch>
        </p:blipFill>
        <p:spPr>
          <a:xfrm>
            <a:off x="1275265" y="2386526"/>
            <a:ext cx="8760494" cy="3833800"/>
          </a:xfrm>
          <a:prstGeom prst="rect">
            <a:avLst/>
          </a:prstGeom>
        </p:spPr>
      </p:pic>
    </p:spTree>
    <p:extLst>
      <p:ext uri="{BB962C8B-B14F-4D97-AF65-F5344CB8AC3E}">
        <p14:creationId xmlns:p14="http://schemas.microsoft.com/office/powerpoint/2010/main" val="9051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altLang="en-US" sz="4000" b="1" dirty="0"/>
              <a:t>Deploy application using Docker Compose</a:t>
            </a:r>
            <a:endParaRPr lang="en-US" sz="4000" b="1" dirty="0"/>
          </a:p>
        </p:txBody>
      </p:sp>
      <p:sp>
        <p:nvSpPr>
          <p:cNvPr id="3" name="Content Placeholder 2"/>
          <p:cNvSpPr>
            <a:spLocks noGrp="1"/>
          </p:cNvSpPr>
          <p:nvPr>
            <p:ph idx="1"/>
          </p:nvPr>
        </p:nvSpPr>
        <p:spPr>
          <a:xfrm>
            <a:off x="531151" y="1321974"/>
            <a:ext cx="4377733" cy="831679"/>
          </a:xfrm>
        </p:spPr>
        <p:txBody>
          <a:bodyPr/>
          <a:lstStyle/>
          <a:p>
            <a:r>
              <a:rPr lang="en-US" dirty="0"/>
              <a:t>$ docker-compose up -d</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89</a:t>
            </a:fld>
            <a:endParaRPr lang="en-US" dirty="0">
              <a:solidFill>
                <a:srgbClr val="5F5F5F">
                  <a:lumMod val="60000"/>
                  <a:lumOff val="40000"/>
                </a:srgb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924" y="993070"/>
            <a:ext cx="4555929" cy="5594639"/>
          </a:xfrm>
          <a:prstGeom prst="rect">
            <a:avLst/>
          </a:prstGeom>
        </p:spPr>
      </p:pic>
    </p:spTree>
    <p:extLst>
      <p:ext uri="{BB962C8B-B14F-4D97-AF65-F5344CB8AC3E}">
        <p14:creationId xmlns:p14="http://schemas.microsoft.com/office/powerpoint/2010/main" val="358585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id="{4CB46126-AE22-4E19-BA73-E503F2350264}"/>
              </a:ext>
            </a:extLst>
          </p:cNvPr>
          <p:cNvSpPr/>
          <p:nvPr/>
        </p:nvSpPr>
        <p:spPr>
          <a:xfrm>
            <a:off x="1491916" y="721896"/>
            <a:ext cx="9180095" cy="5601533"/>
          </a:xfrm>
          <a:prstGeom prst="rect">
            <a:avLst/>
          </a:prstGeom>
        </p:spPr>
        <p:txBody>
          <a:bodyPr wrap="square">
            <a:spAutoFit/>
          </a:bodyPr>
          <a:lstStyle/>
          <a:p>
            <a:r>
              <a:rPr lang="en-IN" sz="4000" b="1" dirty="0">
                <a:solidFill>
                  <a:srgbClr val="000000"/>
                </a:solidFill>
                <a:latin typeface="Droid Serif"/>
              </a:rPr>
              <a:t>Results</a:t>
            </a:r>
            <a:endParaRPr lang="en-IN" sz="3600" b="1" dirty="0">
              <a:solidFill>
                <a:srgbClr val="000000"/>
              </a:solidFill>
              <a:latin typeface="Droid Serif"/>
            </a:endParaRPr>
          </a:p>
          <a:p>
            <a:endParaRPr lang="en-IN" b="1" dirty="0">
              <a:solidFill>
                <a:srgbClr val="000000"/>
              </a:solidFill>
              <a:latin typeface="Droid Serif"/>
            </a:endParaRPr>
          </a:p>
          <a:p>
            <a:pPr>
              <a:buFont typeface="Arial" panose="020B0604020202020204" pitchFamily="34" charset="0"/>
              <a:buChar char="•"/>
            </a:pPr>
            <a:r>
              <a:rPr lang="en-IN" sz="2000" dirty="0">
                <a:solidFill>
                  <a:srgbClr val="002060"/>
                </a:solidFill>
                <a:latin typeface="Droid Serif"/>
                <a:hlinkClick r:id="rId2">
                  <a:extLst>
                    <a:ext uri="{A12FA001-AC4F-418D-AE19-62706E023703}">
                      <ahyp:hlinkClr xmlns:ahyp="http://schemas.microsoft.com/office/drawing/2018/hyperlinkcolor" val="tx"/>
                    </a:ext>
                  </a:extLst>
                </a:hlinkClick>
              </a:rPr>
              <a:t>Dev-to-prod reduced from 9 months to 15 minutes (ING)</a:t>
            </a:r>
            <a:endParaRPr lang="en-IN" sz="2000" dirty="0">
              <a:solidFill>
                <a:srgbClr val="002060"/>
              </a:solidFill>
              <a:latin typeface="Droid Serif"/>
            </a:endParaRPr>
          </a:p>
          <a:p>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3">
                  <a:extLst>
                    <a:ext uri="{A12FA001-AC4F-418D-AE19-62706E023703}">
                      <ahyp:hlinkClr xmlns:ahyp="http://schemas.microsoft.com/office/drawing/2018/hyperlinkcolor" val="tx"/>
                    </a:ext>
                  </a:extLst>
                </a:hlinkClick>
              </a:rPr>
              <a:t>Continuous integration job time reduced by more than 60% (BBC)</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4">
                  <a:extLst>
                    <a:ext uri="{A12FA001-AC4F-418D-AE19-62706E023703}">
                      <ahyp:hlinkClr xmlns:ahyp="http://schemas.microsoft.com/office/drawing/2018/hyperlinkcolor" val="tx"/>
                    </a:ext>
                  </a:extLst>
                </a:hlinkClick>
              </a:rPr>
              <a:t>Deploy 100 times a day instead of once a week (GILT)</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5">
                  <a:extLst>
                    <a:ext uri="{A12FA001-AC4F-418D-AE19-62706E023703}">
                      <ahyp:hlinkClr xmlns:ahyp="http://schemas.microsoft.com/office/drawing/2018/hyperlinkcolor" val="tx"/>
                    </a:ext>
                  </a:extLst>
                </a:hlinkClick>
              </a:rPr>
              <a:t>70% infrastructure consolidation (MetLife)</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6">
                  <a:extLst>
                    <a:ext uri="{A12FA001-AC4F-418D-AE19-62706E023703}">
                      <ahyp:hlinkClr xmlns:ahyp="http://schemas.microsoft.com/office/drawing/2018/hyperlinkcolor" val="tx"/>
                    </a:ext>
                  </a:extLst>
                </a:hlinkClick>
              </a:rPr>
              <a:t>60% infrastructure consolidation (Intesa Sanpaolo)</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7">
                  <a:extLst>
                    <a:ext uri="{A12FA001-AC4F-418D-AE19-62706E023703}">
                      <ahyp:hlinkClr xmlns:ahyp="http://schemas.microsoft.com/office/drawing/2018/hyperlinkcolor" val="tx"/>
                    </a:ext>
                  </a:extLst>
                </a:hlinkClick>
              </a:rPr>
              <a:t>14x application density; 60% of legacy </a:t>
            </a:r>
            <a:r>
              <a:rPr lang="en-IN" sz="2000" dirty="0" err="1">
                <a:solidFill>
                  <a:srgbClr val="002060"/>
                </a:solidFill>
                <a:latin typeface="Droid Serif"/>
                <a:hlinkClick r:id="rId7">
                  <a:extLst>
                    <a:ext uri="{A12FA001-AC4F-418D-AE19-62706E023703}">
                      <ahyp:hlinkClr xmlns:ahyp="http://schemas.microsoft.com/office/drawing/2018/hyperlinkcolor" val="tx"/>
                    </a:ext>
                  </a:extLst>
                </a:hlinkClick>
              </a:rPr>
              <a:t>datacenter</a:t>
            </a:r>
            <a:r>
              <a:rPr lang="en-IN" sz="2000" dirty="0">
                <a:solidFill>
                  <a:srgbClr val="002060"/>
                </a:solidFill>
                <a:latin typeface="Droid Serif"/>
                <a:hlinkClick r:id="rId7">
                  <a:extLst>
                    <a:ext uri="{A12FA001-AC4F-418D-AE19-62706E023703}">
                      <ahyp:hlinkClr xmlns:ahyp="http://schemas.microsoft.com/office/drawing/2018/hyperlinkcolor" val="tx"/>
                    </a:ext>
                  </a:extLst>
                </a:hlinkClick>
              </a:rPr>
              <a:t> migrated in 4 months (GE Appliances)</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etc.</a:t>
            </a:r>
          </a:p>
          <a:p>
            <a:pPr>
              <a:buFont typeface="Arial" panose="020B0604020202020204" pitchFamily="34" charset="0"/>
              <a:buChar char="•"/>
            </a:pPr>
            <a:endParaRPr lang="en-IN" sz="2000" b="0" i="0" dirty="0">
              <a:solidFill>
                <a:srgbClr val="000000"/>
              </a:solidFill>
              <a:effectLst/>
              <a:latin typeface="Droid Serif"/>
            </a:endParaRPr>
          </a:p>
        </p:txBody>
      </p:sp>
    </p:spTree>
    <p:extLst>
      <p:ext uri="{BB962C8B-B14F-4D97-AF65-F5344CB8AC3E}">
        <p14:creationId xmlns:p14="http://schemas.microsoft.com/office/powerpoint/2010/main" val="4290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Lab3</a:t>
            </a:r>
          </a:p>
        </p:txBody>
      </p:sp>
      <p:sp>
        <p:nvSpPr>
          <p:cNvPr id="4" name="Title 1">
            <a:extLst>
              <a:ext uri="{FF2B5EF4-FFF2-40B4-BE49-F238E27FC236}">
                <a16:creationId xmlns:a16="http://schemas.microsoft.com/office/drawing/2014/main" id="{9C17051E-DC65-4921-8DE6-4CD985AA01AC}"/>
              </a:ext>
            </a:extLst>
          </p:cNvPr>
          <p:cNvSpPr txBox="1">
            <a:spLocks/>
          </p:cNvSpPr>
          <p:nvPr/>
        </p:nvSpPr>
        <p:spPr>
          <a:xfrm>
            <a:off x="1340271" y="2452635"/>
            <a:ext cx="9716750"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a:t>
            </a:r>
            <a:r>
              <a:rPr lang="en-US" sz="4000" b="1" dirty="0" err="1">
                <a:solidFill>
                  <a:srgbClr val="0070C0"/>
                </a:solidFill>
              </a:rPr>
              <a:t>Wordpress</a:t>
            </a:r>
            <a:r>
              <a:rPr lang="en-US" sz="4000" b="1" dirty="0">
                <a:solidFill>
                  <a:srgbClr val="0070C0"/>
                </a:solidFill>
              </a:rPr>
              <a:t> site using docker compose</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docker-compose)</a:t>
            </a:r>
          </a:p>
        </p:txBody>
      </p:sp>
    </p:spTree>
    <p:extLst>
      <p:ext uri="{BB962C8B-B14F-4D97-AF65-F5344CB8AC3E}">
        <p14:creationId xmlns:p14="http://schemas.microsoft.com/office/powerpoint/2010/main" val="1692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209302" y="22679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pic>
        <p:nvPicPr>
          <p:cNvPr id="6" name="Picture 5">
            <a:extLst>
              <a:ext uri="{FF2B5EF4-FFF2-40B4-BE49-F238E27FC236}">
                <a16:creationId xmlns:a16="http://schemas.microsoft.com/office/drawing/2014/main" id="{E45CB386-85A5-41FA-AE96-2BB75537CB7F}"/>
              </a:ext>
            </a:extLst>
          </p:cNvPr>
          <p:cNvPicPr>
            <a:picLocks noChangeAspect="1"/>
          </p:cNvPicPr>
          <p:nvPr/>
        </p:nvPicPr>
        <p:blipFill>
          <a:blip r:embed="rId3"/>
          <a:stretch>
            <a:fillRect/>
          </a:stretch>
        </p:blipFill>
        <p:spPr>
          <a:xfrm>
            <a:off x="1660358" y="1537743"/>
            <a:ext cx="8710864" cy="4852831"/>
          </a:xfrm>
          <a:prstGeom prst="rect">
            <a:avLst/>
          </a:prstGeom>
        </p:spPr>
      </p:pic>
    </p:spTree>
    <p:extLst>
      <p:ext uri="{BB962C8B-B14F-4D97-AF65-F5344CB8AC3E}">
        <p14:creationId xmlns:p14="http://schemas.microsoft.com/office/powerpoint/2010/main" val="19423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317587" y="286952"/>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sp>
        <p:nvSpPr>
          <p:cNvPr id="2" name="Rectangle 1">
            <a:extLst>
              <a:ext uri="{FF2B5EF4-FFF2-40B4-BE49-F238E27FC236}">
                <a16:creationId xmlns:a16="http://schemas.microsoft.com/office/drawing/2014/main" id="{C67A1636-5DE5-425F-B948-D1867033D576}"/>
              </a:ext>
            </a:extLst>
          </p:cNvPr>
          <p:cNvSpPr/>
          <p:nvPr/>
        </p:nvSpPr>
        <p:spPr>
          <a:xfrm>
            <a:off x="1905001" y="1704018"/>
            <a:ext cx="8742947" cy="3323987"/>
          </a:xfrm>
          <a:prstGeom prst="rect">
            <a:avLst/>
          </a:prstGeom>
        </p:spPr>
        <p:txBody>
          <a:bodyPr wrap="square">
            <a:spAutoFit/>
          </a:bodyPr>
          <a:lstStyle/>
          <a:p>
            <a:r>
              <a:rPr lang="en-IN" sz="1400" dirty="0">
                <a:solidFill>
                  <a:srgbClr val="24292E"/>
                </a:solidFill>
                <a:latin typeface="-apple-system"/>
              </a:rPr>
              <a:t>5. Create The WordPress Site:</a:t>
            </a:r>
          </a:p>
          <a:p>
            <a:r>
              <a:rPr lang="en-IN" sz="1400" dirty="0">
                <a:solidFill>
                  <a:srgbClr val="24292E"/>
                </a:solidFill>
                <a:latin typeface="-apple-system"/>
              </a:rPr>
              <a:t>##############################################</a:t>
            </a:r>
          </a:p>
          <a:p>
            <a:r>
              <a:rPr lang="en-IN" sz="1400" dirty="0">
                <a:solidFill>
                  <a:srgbClr val="24292E"/>
                </a:solidFill>
                <a:latin typeface="-apple-system"/>
              </a:rPr>
              <a:t>#</a:t>
            </a:r>
            <a:r>
              <a:rPr lang="en-IN" sz="1400" dirty="0" err="1">
                <a:solidFill>
                  <a:srgbClr val="24292E"/>
                </a:solidFill>
                <a:latin typeface="-apple-system"/>
              </a:rPr>
              <a:t>sudo</a:t>
            </a:r>
            <a:r>
              <a:rPr lang="en-IN" sz="1400" dirty="0">
                <a:solidFill>
                  <a:srgbClr val="24292E"/>
                </a:solidFill>
                <a:latin typeface="-apple-system"/>
              </a:rPr>
              <a:t> vi docker-</a:t>
            </a:r>
            <a:r>
              <a:rPr lang="en-IN" sz="1400" dirty="0" err="1">
                <a:solidFill>
                  <a:srgbClr val="24292E"/>
                </a:solidFill>
                <a:latin typeface="-apple-system"/>
              </a:rPr>
              <a:t>compose.yml</a:t>
            </a:r>
            <a:endParaRPr lang="en-IN" sz="1400" dirty="0">
              <a:solidFill>
                <a:srgbClr val="24292E"/>
              </a:solidFill>
              <a:latin typeface="-apple-system"/>
            </a:endParaRPr>
          </a:p>
          <a:p>
            <a:r>
              <a:rPr lang="en-IN" sz="1400" b="0" i="0" dirty="0">
                <a:solidFill>
                  <a:srgbClr val="24292E"/>
                </a:solidFill>
                <a:effectLst/>
                <a:latin typeface="-apple-system"/>
              </a:rPr>
              <a:t>---</a:t>
            </a:r>
          </a:p>
          <a:p>
            <a:r>
              <a:rPr lang="en-IN" sz="1400" dirty="0">
                <a:solidFill>
                  <a:srgbClr val="24292E"/>
                </a:solidFill>
                <a:latin typeface="-apple-system"/>
              </a:rPr>
              <a:t>---</a:t>
            </a:r>
          </a:p>
          <a:p>
            <a:r>
              <a:rPr lang="en-IN" sz="1400" dirty="0">
                <a:solidFill>
                  <a:srgbClr val="24292E"/>
                </a:solidFill>
                <a:latin typeface="-apple-system"/>
              </a:rPr>
              <a:t>##############################################</a:t>
            </a:r>
          </a:p>
          <a:p>
            <a:endParaRPr lang="en-IN" sz="1400" dirty="0">
              <a:solidFill>
                <a:srgbClr val="24292E"/>
              </a:solidFill>
              <a:latin typeface="-apple-system"/>
            </a:endParaRPr>
          </a:p>
          <a:p>
            <a:r>
              <a:rPr lang="en-IN" sz="1400" dirty="0">
                <a:solidFill>
                  <a:srgbClr val="24292E"/>
                </a:solidFill>
                <a:latin typeface="-apple-system"/>
              </a:rPr>
              <a:t>6. Now start the application group:</a:t>
            </a:r>
          </a:p>
          <a:p>
            <a:r>
              <a:rPr lang="en-IN" sz="1400" i="1" dirty="0">
                <a:solidFill>
                  <a:srgbClr val="24292E"/>
                </a:solidFill>
                <a:latin typeface="-apple-system"/>
              </a:rPr>
              <a:t>       docker-compose up -d</a:t>
            </a:r>
          </a:p>
          <a:p>
            <a:endParaRPr lang="en-IN" sz="1400" dirty="0">
              <a:solidFill>
                <a:srgbClr val="24292E"/>
              </a:solidFill>
              <a:latin typeface="-apple-system"/>
            </a:endParaRPr>
          </a:p>
          <a:p>
            <a:r>
              <a:rPr lang="en-IN" sz="1400" dirty="0">
                <a:solidFill>
                  <a:srgbClr val="24292E"/>
                </a:solidFill>
                <a:latin typeface="-apple-system"/>
              </a:rPr>
              <a:t>7. Now, in the browser go to port 8080, using your public IP or host name, as shown below</a:t>
            </a:r>
          </a:p>
          <a:p>
            <a:r>
              <a:rPr lang="en-IN" sz="1400" dirty="0">
                <a:solidFill>
                  <a:srgbClr val="24292E"/>
                </a:solidFill>
                <a:latin typeface="-apple-system"/>
              </a:rPr>
              <a:t>       </a:t>
            </a:r>
            <a:r>
              <a:rPr lang="en-IN" sz="1400" i="1" dirty="0">
                <a:solidFill>
                  <a:srgbClr val="24292E"/>
                </a:solidFill>
                <a:latin typeface="-apple-system"/>
              </a:rPr>
              <a:t>localhost:8080           </a:t>
            </a:r>
            <a:r>
              <a:rPr lang="en-IN" sz="1400" dirty="0">
                <a:solidFill>
                  <a:srgbClr val="24292E"/>
                </a:solidFill>
                <a:latin typeface="-apple-system"/>
              </a:rPr>
              <a:t># Fill this form and click on install WordPress.</a:t>
            </a:r>
          </a:p>
          <a:p>
            <a:endParaRPr lang="en-IN" sz="1400" dirty="0">
              <a:solidFill>
                <a:srgbClr val="24292E"/>
              </a:solidFill>
              <a:latin typeface="-apple-system"/>
            </a:endParaRPr>
          </a:p>
          <a:p>
            <a:r>
              <a:rPr lang="en-IN" sz="1400" dirty="0">
                <a:solidFill>
                  <a:srgbClr val="24292E"/>
                </a:solidFill>
                <a:latin typeface="-apple-system"/>
              </a:rPr>
              <a:t>8.  Now visit your server’s IP address again to port 8181 this time. You’ll be greeted by the phpMyAdmin login screen:</a:t>
            </a:r>
          </a:p>
          <a:p>
            <a:r>
              <a:rPr lang="en-IN" sz="1400" i="1" dirty="0">
                <a:solidFill>
                  <a:srgbClr val="24292E"/>
                </a:solidFill>
                <a:latin typeface="-apple-system"/>
              </a:rPr>
              <a:t>      localhost:8181</a:t>
            </a:r>
            <a:endParaRPr lang="en-IN" sz="1400" b="0" i="1" dirty="0">
              <a:solidFill>
                <a:srgbClr val="24292E"/>
              </a:solidFill>
              <a:effectLst/>
              <a:latin typeface="-apple-system"/>
            </a:endParaRPr>
          </a:p>
        </p:txBody>
      </p:sp>
    </p:spTree>
    <p:extLst>
      <p:ext uri="{BB962C8B-B14F-4D97-AF65-F5344CB8AC3E}">
        <p14:creationId xmlns:p14="http://schemas.microsoft.com/office/powerpoint/2010/main" val="383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Docker Volumes</a:t>
            </a:r>
          </a:p>
        </p:txBody>
      </p:sp>
      <p:sp>
        <p:nvSpPr>
          <p:cNvPr id="2" name="Rectangle 1">
            <a:extLst>
              <a:ext uri="{FF2B5EF4-FFF2-40B4-BE49-F238E27FC236}">
                <a16:creationId xmlns:a16="http://schemas.microsoft.com/office/drawing/2014/main" id="{C67A1636-5DE5-425F-B948-D1867033D576}"/>
              </a:ext>
            </a:extLst>
          </p:cNvPr>
          <p:cNvSpPr/>
          <p:nvPr/>
        </p:nvSpPr>
        <p:spPr>
          <a:xfrm>
            <a:off x="1568117" y="1583702"/>
            <a:ext cx="8742947" cy="1477328"/>
          </a:xfrm>
          <a:prstGeom prst="rect">
            <a:avLst/>
          </a:prstGeom>
        </p:spPr>
        <p:txBody>
          <a:bodyPr wrap="square">
            <a:spAutoFit/>
          </a:bodyPr>
          <a:lstStyle/>
          <a:p>
            <a:r>
              <a:rPr lang="en-IN" dirty="0"/>
              <a:t>The data doesn’t persist when that container is no longer running, and it can be difficult to get the data out of the container if another process needs it.</a:t>
            </a:r>
          </a:p>
          <a:p>
            <a:endParaRPr lang="en-IN" dirty="0"/>
          </a:p>
          <a:p>
            <a:r>
              <a:rPr lang="en-IN" dirty="0"/>
              <a:t>Docker has two options for containers to store files in the host machine, so that the files are persisted even after the container stops:  </a:t>
            </a:r>
            <a:r>
              <a:rPr lang="en-IN" b="1" dirty="0"/>
              <a:t>Volumes</a:t>
            </a:r>
            <a:r>
              <a:rPr lang="en-IN" dirty="0"/>
              <a:t> and </a:t>
            </a:r>
            <a:r>
              <a:rPr lang="en-IN" b="1" dirty="0"/>
              <a:t>Bind Mounts</a:t>
            </a:r>
            <a:endParaRPr lang="en-IN" sz="1400" b="1" i="1" dirty="0">
              <a:solidFill>
                <a:srgbClr val="24292E"/>
              </a:solidFill>
              <a:effectLst/>
              <a:latin typeface="-apple-system"/>
            </a:endParaRPr>
          </a:p>
        </p:txBody>
      </p:sp>
      <p:pic>
        <p:nvPicPr>
          <p:cNvPr id="6" name="Picture 5">
            <a:extLst>
              <a:ext uri="{FF2B5EF4-FFF2-40B4-BE49-F238E27FC236}">
                <a16:creationId xmlns:a16="http://schemas.microsoft.com/office/drawing/2014/main" id="{6A0FDCCA-9C06-490E-86DE-4F899ECCE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763" y="3713748"/>
            <a:ext cx="4781550" cy="2438400"/>
          </a:xfrm>
          <a:prstGeom prst="rect">
            <a:avLst/>
          </a:prstGeom>
        </p:spPr>
      </p:pic>
      <p:sp>
        <p:nvSpPr>
          <p:cNvPr id="7" name="Rectangle 6">
            <a:extLst>
              <a:ext uri="{FF2B5EF4-FFF2-40B4-BE49-F238E27FC236}">
                <a16:creationId xmlns:a16="http://schemas.microsoft.com/office/drawing/2014/main" id="{DA9F3FD5-BFED-43B4-B117-6A3C77286FF5}"/>
              </a:ext>
            </a:extLst>
          </p:cNvPr>
          <p:cNvSpPr/>
          <p:nvPr/>
        </p:nvSpPr>
        <p:spPr>
          <a:xfrm>
            <a:off x="352927" y="3513817"/>
            <a:ext cx="6517105" cy="2959171"/>
          </a:xfrm>
          <a:prstGeom prst="rect">
            <a:avLst/>
          </a:prstGeom>
        </p:spPr>
        <p:txBody>
          <a:bodyPr wrap="square">
            <a:spAutoFit/>
          </a:bodyPr>
          <a:lstStyle/>
          <a:p>
            <a:pPr fontAlgn="base">
              <a:buFont typeface="+mj-lt"/>
              <a:buAutoNum type="arabicPeriod"/>
            </a:pPr>
            <a:r>
              <a:rPr lang="en-IN" b="1" dirty="0">
                <a:solidFill>
                  <a:srgbClr val="800000"/>
                </a:solidFill>
                <a:latin typeface="inherit"/>
              </a:rPr>
              <a:t>Volumes</a:t>
            </a:r>
            <a:r>
              <a:rPr lang="en-IN" dirty="0">
                <a:solidFill>
                  <a:srgbClr val="666666"/>
                </a:solidFill>
                <a:latin typeface="Droid Serif"/>
              </a:rPr>
              <a:t> are stored in a part of the host filesystem which is </a:t>
            </a:r>
            <a:r>
              <a:rPr lang="en-IN" b="1" i="1" dirty="0">
                <a:solidFill>
                  <a:srgbClr val="666666"/>
                </a:solidFill>
                <a:latin typeface="Droid Serif"/>
              </a:rPr>
              <a:t>managed by Docker</a:t>
            </a:r>
            <a:r>
              <a:rPr lang="en-IN" dirty="0">
                <a:solidFill>
                  <a:srgbClr val="666666"/>
                </a:solidFill>
                <a:latin typeface="Droid Serif"/>
              </a:rPr>
              <a:t> (/var/lib/docker/volumes/ on Linux). Non-Docker processes should not modify this part of the filesystem. Volumes are the best way to persist data in Docker</a:t>
            </a:r>
          </a:p>
          <a:p>
            <a:pPr fontAlgn="base">
              <a:buFont typeface="+mj-lt"/>
              <a:buAutoNum type="arabicPeriod"/>
            </a:pPr>
            <a:r>
              <a:rPr lang="en-IN" b="1" dirty="0">
                <a:solidFill>
                  <a:srgbClr val="800000"/>
                </a:solidFill>
                <a:latin typeface="inherit"/>
              </a:rPr>
              <a:t>Bind mounts</a:t>
            </a:r>
            <a:r>
              <a:rPr lang="en-IN" dirty="0">
                <a:solidFill>
                  <a:srgbClr val="666666"/>
                </a:solidFill>
                <a:latin typeface="Droid Serif"/>
              </a:rPr>
              <a:t> may be stored </a:t>
            </a:r>
            <a:r>
              <a:rPr lang="en-IN" i="1" dirty="0">
                <a:solidFill>
                  <a:srgbClr val="666666"/>
                </a:solidFill>
                <a:latin typeface="Droid Serif"/>
              </a:rPr>
              <a:t>anywhere</a:t>
            </a:r>
            <a:r>
              <a:rPr lang="en-IN" dirty="0">
                <a:solidFill>
                  <a:srgbClr val="666666"/>
                </a:solidFill>
                <a:latin typeface="Droid Serif"/>
              </a:rPr>
              <a:t> on the host system. They may even be important system files or directories. </a:t>
            </a:r>
            <a:r>
              <a:rPr lang="en-IN" b="1" dirty="0">
                <a:solidFill>
                  <a:srgbClr val="666666"/>
                </a:solidFill>
                <a:latin typeface="Droid Serif"/>
              </a:rPr>
              <a:t>Non-Docker processes</a:t>
            </a:r>
            <a:r>
              <a:rPr lang="en-IN" dirty="0">
                <a:solidFill>
                  <a:srgbClr val="666666"/>
                </a:solidFill>
                <a:latin typeface="Droid Serif"/>
              </a:rPr>
              <a:t> on the Docker host or a Docker container can modify them at any time.</a:t>
            </a:r>
          </a:p>
          <a:p>
            <a:pPr fontAlgn="base">
              <a:buFont typeface="+mj-lt"/>
              <a:buAutoNum type="arabicPeriod"/>
            </a:pPr>
            <a:r>
              <a:rPr lang="en-IN" b="1" dirty="0" err="1">
                <a:solidFill>
                  <a:srgbClr val="800000"/>
                </a:solidFill>
                <a:latin typeface="inherit"/>
              </a:rPr>
              <a:t>tmpfs</a:t>
            </a:r>
            <a:r>
              <a:rPr lang="en-IN" b="1" dirty="0">
                <a:solidFill>
                  <a:srgbClr val="800000"/>
                </a:solidFill>
                <a:latin typeface="inherit"/>
              </a:rPr>
              <a:t> mounts</a:t>
            </a:r>
            <a:r>
              <a:rPr lang="en-IN" dirty="0">
                <a:solidFill>
                  <a:srgbClr val="666666"/>
                </a:solidFill>
                <a:latin typeface="Droid Serif"/>
              </a:rPr>
              <a:t> are stored in the host system’s </a:t>
            </a:r>
            <a:r>
              <a:rPr lang="en-IN" b="1" dirty="0">
                <a:solidFill>
                  <a:srgbClr val="666666"/>
                </a:solidFill>
                <a:latin typeface="Droid Serif"/>
              </a:rPr>
              <a:t>memory only</a:t>
            </a:r>
            <a:r>
              <a:rPr lang="en-IN" dirty="0">
                <a:solidFill>
                  <a:srgbClr val="666666"/>
                </a:solidFill>
                <a:latin typeface="Droid Serif"/>
              </a:rPr>
              <a:t>, and are never written to the host system’s filesystem.</a:t>
            </a:r>
            <a:endParaRPr lang="en-IN" b="0" i="0" dirty="0">
              <a:solidFill>
                <a:srgbClr val="666666"/>
              </a:solidFill>
              <a:effectLst/>
              <a:latin typeface="Droid Serif"/>
            </a:endParaRPr>
          </a:p>
        </p:txBody>
      </p:sp>
    </p:spTree>
    <p:extLst>
      <p:ext uri="{BB962C8B-B14F-4D97-AF65-F5344CB8AC3E}">
        <p14:creationId xmlns:p14="http://schemas.microsoft.com/office/powerpoint/2010/main" val="336365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When to use Docker Volumes</a:t>
            </a:r>
          </a:p>
        </p:txBody>
      </p:sp>
      <p:sp>
        <p:nvSpPr>
          <p:cNvPr id="8" name="Rectangle 7">
            <a:extLst>
              <a:ext uri="{FF2B5EF4-FFF2-40B4-BE49-F238E27FC236}">
                <a16:creationId xmlns:a16="http://schemas.microsoft.com/office/drawing/2014/main" id="{B77C474D-53CF-459E-8ECE-1F2B4C9A00C6}"/>
              </a:ext>
            </a:extLst>
          </p:cNvPr>
          <p:cNvSpPr/>
          <p:nvPr/>
        </p:nvSpPr>
        <p:spPr>
          <a:xfrm>
            <a:off x="1098884" y="1529152"/>
            <a:ext cx="9224211" cy="1477328"/>
          </a:xfrm>
          <a:prstGeom prst="rect">
            <a:avLst/>
          </a:prstGeom>
        </p:spPr>
        <p:txBody>
          <a:bodyPr wrap="square">
            <a:spAutoFit/>
          </a:bodyPr>
          <a:lstStyle/>
          <a:p>
            <a:pPr fontAlgn="base"/>
            <a:r>
              <a:rPr lang="en-IN" b="1" dirty="0">
                <a:solidFill>
                  <a:srgbClr val="666666"/>
                </a:solidFill>
                <a:latin typeface="inherit"/>
              </a:rPr>
              <a:t>You need volume when</a:t>
            </a:r>
          </a:p>
          <a:p>
            <a:pPr fontAlgn="base"/>
            <a:endParaRPr lang="en-IN" dirty="0">
              <a:solidFill>
                <a:srgbClr val="666666"/>
              </a:solidFill>
              <a:latin typeface="Droid Serif"/>
            </a:endParaRPr>
          </a:p>
          <a:p>
            <a:pPr fontAlgn="base">
              <a:buFont typeface="Arial" panose="020B0604020202020204" pitchFamily="34" charset="0"/>
              <a:buChar char="•"/>
            </a:pPr>
            <a:r>
              <a:rPr lang="en-IN" dirty="0">
                <a:solidFill>
                  <a:srgbClr val="666666"/>
                </a:solidFill>
                <a:latin typeface="Droid Serif"/>
              </a:rPr>
              <a:t>Sharing data among multiple running containers</a:t>
            </a:r>
          </a:p>
          <a:p>
            <a:pPr fontAlgn="base">
              <a:buFont typeface="Arial" panose="020B0604020202020204" pitchFamily="34" charset="0"/>
              <a:buChar char="•"/>
            </a:pPr>
            <a:r>
              <a:rPr lang="en-IN" dirty="0">
                <a:solidFill>
                  <a:srgbClr val="666666"/>
                </a:solidFill>
                <a:latin typeface="Droid Serif"/>
              </a:rPr>
              <a:t>you want to store your container’s data on a remote host or a cloud provider, rather than locally.</a:t>
            </a:r>
          </a:p>
          <a:p>
            <a:pPr fontAlgn="base">
              <a:buFont typeface="Arial" panose="020B0604020202020204" pitchFamily="34" charset="0"/>
              <a:buChar char="•"/>
            </a:pPr>
            <a:r>
              <a:rPr lang="en-IN" dirty="0">
                <a:solidFill>
                  <a:srgbClr val="666666"/>
                </a:solidFill>
                <a:latin typeface="Droid Serif"/>
              </a:rPr>
              <a:t>When you need to back up, restore, or migrate data from one Docker host to another</a:t>
            </a:r>
            <a:endParaRPr lang="en-IN" b="0" i="0" dirty="0">
              <a:solidFill>
                <a:srgbClr val="666666"/>
              </a:solidFill>
              <a:effectLst/>
              <a:latin typeface="Droid Serif"/>
            </a:endParaRPr>
          </a:p>
        </p:txBody>
      </p:sp>
    </p:spTree>
    <p:extLst>
      <p:ext uri="{BB962C8B-B14F-4D97-AF65-F5344CB8AC3E}">
        <p14:creationId xmlns:p14="http://schemas.microsoft.com/office/powerpoint/2010/main" val="22920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How to create Docker Volumes</a:t>
            </a:r>
          </a:p>
        </p:txBody>
      </p:sp>
      <p:pic>
        <p:nvPicPr>
          <p:cNvPr id="6" name="Picture 5">
            <a:extLst>
              <a:ext uri="{FF2B5EF4-FFF2-40B4-BE49-F238E27FC236}">
                <a16:creationId xmlns:a16="http://schemas.microsoft.com/office/drawing/2014/main" id="{A68C2583-88BB-4050-B0BA-CAFD545A15B3}"/>
              </a:ext>
            </a:extLst>
          </p:cNvPr>
          <p:cNvPicPr>
            <a:picLocks noChangeAspect="1"/>
          </p:cNvPicPr>
          <p:nvPr/>
        </p:nvPicPr>
        <p:blipFill>
          <a:blip r:embed="rId3"/>
          <a:stretch>
            <a:fillRect/>
          </a:stretch>
        </p:blipFill>
        <p:spPr>
          <a:xfrm>
            <a:off x="1491831" y="1366087"/>
            <a:ext cx="8795168" cy="5309803"/>
          </a:xfrm>
          <a:prstGeom prst="rect">
            <a:avLst/>
          </a:prstGeom>
        </p:spPr>
      </p:pic>
    </p:spTree>
    <p:extLst>
      <p:ext uri="{BB962C8B-B14F-4D97-AF65-F5344CB8AC3E}">
        <p14:creationId xmlns:p14="http://schemas.microsoft.com/office/powerpoint/2010/main" val="338030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Start a container with a Volume</a:t>
            </a:r>
          </a:p>
        </p:txBody>
      </p:sp>
      <p:sp>
        <p:nvSpPr>
          <p:cNvPr id="3" name="Rectangle 2">
            <a:extLst>
              <a:ext uri="{FF2B5EF4-FFF2-40B4-BE49-F238E27FC236}">
                <a16:creationId xmlns:a16="http://schemas.microsoft.com/office/drawing/2014/main" id="{6ADA1214-0106-4A59-AB9D-95EFD764AC99}"/>
              </a:ext>
            </a:extLst>
          </p:cNvPr>
          <p:cNvSpPr/>
          <p:nvPr/>
        </p:nvSpPr>
        <p:spPr>
          <a:xfrm>
            <a:off x="2073443" y="3033373"/>
            <a:ext cx="8959516" cy="400110"/>
          </a:xfrm>
          <a:prstGeom prst="rect">
            <a:avLst/>
          </a:prstGeom>
        </p:spPr>
        <p:txBody>
          <a:bodyPr wrap="square">
            <a:spAutoFit/>
          </a:bodyPr>
          <a:lstStyle/>
          <a:p>
            <a:r>
              <a:rPr lang="en-IN" sz="2000" dirty="0"/>
              <a:t>$ docker run -d  --name </a:t>
            </a:r>
            <a:r>
              <a:rPr lang="en-IN" sz="2000" dirty="0" err="1"/>
              <a:t>devtest</a:t>
            </a:r>
            <a:r>
              <a:rPr lang="en-IN" sz="2000" dirty="0"/>
              <a:t>   --mount source=myvol2,target=/app  </a:t>
            </a:r>
            <a:r>
              <a:rPr lang="en-IN" sz="2000" dirty="0" err="1"/>
              <a:t>nginx:latest</a:t>
            </a:r>
            <a:endParaRPr lang="en-IN" sz="2000" dirty="0"/>
          </a:p>
        </p:txBody>
      </p:sp>
      <p:sp>
        <p:nvSpPr>
          <p:cNvPr id="5" name="Rectangle 4">
            <a:extLst>
              <a:ext uri="{FF2B5EF4-FFF2-40B4-BE49-F238E27FC236}">
                <a16:creationId xmlns:a16="http://schemas.microsoft.com/office/drawing/2014/main" id="{6A677DFB-287B-472E-952B-C7D8FEC488C9}"/>
              </a:ext>
            </a:extLst>
          </p:cNvPr>
          <p:cNvSpPr/>
          <p:nvPr/>
        </p:nvSpPr>
        <p:spPr>
          <a:xfrm>
            <a:off x="2145631" y="4393215"/>
            <a:ext cx="8249653" cy="400110"/>
          </a:xfrm>
          <a:prstGeom prst="rect">
            <a:avLst/>
          </a:prstGeom>
        </p:spPr>
        <p:txBody>
          <a:bodyPr wrap="square">
            <a:spAutoFit/>
          </a:bodyPr>
          <a:lstStyle/>
          <a:p>
            <a:r>
              <a:rPr lang="en-IN" sz="2000" dirty="0"/>
              <a:t>$ docker run -d  --name </a:t>
            </a:r>
            <a:r>
              <a:rPr lang="en-IN" sz="2000" dirty="0" err="1"/>
              <a:t>devtest</a:t>
            </a:r>
            <a:r>
              <a:rPr lang="en-IN" sz="2000" dirty="0"/>
              <a:t> -v myvol2:/app </a:t>
            </a:r>
            <a:r>
              <a:rPr lang="en-IN" sz="2000" dirty="0" err="1"/>
              <a:t>nginx:latest</a:t>
            </a:r>
            <a:endParaRPr lang="en-IN" sz="2000" dirty="0"/>
          </a:p>
        </p:txBody>
      </p:sp>
      <p:sp>
        <p:nvSpPr>
          <p:cNvPr id="9" name="Rectangle 4">
            <a:extLst>
              <a:ext uri="{FF2B5EF4-FFF2-40B4-BE49-F238E27FC236}">
                <a16:creationId xmlns:a16="http://schemas.microsoft.com/office/drawing/2014/main" id="{38694BDE-23C3-417A-B33F-0DFE0F00211E}"/>
              </a:ext>
            </a:extLst>
          </p:cNvPr>
          <p:cNvSpPr>
            <a:spLocks noChangeArrowheads="1"/>
          </p:cNvSpPr>
          <p:nvPr/>
        </p:nvSpPr>
        <p:spPr bwMode="auto">
          <a:xfrm>
            <a:off x="1383632" y="1468810"/>
            <a:ext cx="9838399" cy="117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444C"/>
                </a:solidFill>
                <a:effectLst/>
                <a:latin typeface="Open Sans"/>
              </a:rPr>
              <a:t>If you start a container with a volume that does not yet exist, Docker creates the volume for you.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33444C"/>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444C"/>
                </a:solidFill>
                <a:effectLst/>
                <a:latin typeface="Open 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444C"/>
                </a:solidFill>
                <a:effectLst/>
                <a:latin typeface="Open Sans"/>
              </a:rPr>
              <a:t>The following example mounts the volume </a:t>
            </a:r>
            <a:r>
              <a:rPr kumimoji="0" lang="en-US" altLang="en-US" sz="1400" b="0" i="0" u="none" strike="noStrike" cap="none" normalizeH="0" baseline="0" dirty="0">
                <a:ln>
                  <a:noFill/>
                </a:ln>
                <a:solidFill>
                  <a:srgbClr val="0C5176"/>
                </a:solidFill>
                <a:effectLst/>
                <a:latin typeface="Menlo"/>
              </a:rPr>
              <a:t>myvol2</a:t>
            </a:r>
            <a:r>
              <a:rPr kumimoji="0" lang="en-US" altLang="en-US" sz="1600" b="0" i="0" u="none" strike="noStrike" cap="none" normalizeH="0" baseline="0" dirty="0">
                <a:ln>
                  <a:noFill/>
                </a:ln>
                <a:solidFill>
                  <a:srgbClr val="33444C"/>
                </a:solidFill>
                <a:effectLst/>
                <a:latin typeface="Open Sans"/>
              </a:rPr>
              <a:t> into </a:t>
            </a:r>
            <a:r>
              <a:rPr kumimoji="0" lang="en-US" altLang="en-US" sz="1400" b="0" i="0" u="none" strike="noStrike" cap="none" normalizeH="0" baseline="0" dirty="0">
                <a:ln>
                  <a:noFill/>
                </a:ln>
                <a:solidFill>
                  <a:srgbClr val="0C5176"/>
                </a:solidFill>
                <a:effectLst/>
                <a:latin typeface="Menlo"/>
              </a:rPr>
              <a:t>/app/</a:t>
            </a:r>
            <a:r>
              <a:rPr kumimoji="0" lang="en-US" altLang="en-US" sz="1600" b="0" i="0" u="none" strike="noStrike" cap="none" normalizeH="0" baseline="0" dirty="0">
                <a:ln>
                  <a:noFill/>
                </a:ln>
                <a:solidFill>
                  <a:srgbClr val="33444C"/>
                </a:solidFill>
                <a:effectLst/>
                <a:latin typeface="Open Sans"/>
              </a:rPr>
              <a:t> in the container, both producing the same results.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09B21C6E-964D-42C5-854A-06C66E4EA0E4}"/>
              </a:ext>
            </a:extLst>
          </p:cNvPr>
          <p:cNvSpPr/>
          <p:nvPr/>
        </p:nvSpPr>
        <p:spPr>
          <a:xfrm>
            <a:off x="1419727" y="2668416"/>
            <a:ext cx="2610851" cy="400110"/>
          </a:xfrm>
          <a:prstGeom prst="rect">
            <a:avLst/>
          </a:prstGeom>
        </p:spPr>
        <p:txBody>
          <a:bodyPr wrap="square">
            <a:spAutoFit/>
          </a:bodyPr>
          <a:lstStyle/>
          <a:p>
            <a:r>
              <a:rPr lang="en-IN" sz="2000" b="1" u="sng" dirty="0"/>
              <a:t>Using --mount option</a:t>
            </a:r>
          </a:p>
        </p:txBody>
      </p:sp>
      <p:sp>
        <p:nvSpPr>
          <p:cNvPr id="11" name="Rectangle 10">
            <a:extLst>
              <a:ext uri="{FF2B5EF4-FFF2-40B4-BE49-F238E27FC236}">
                <a16:creationId xmlns:a16="http://schemas.microsoft.com/office/drawing/2014/main" id="{30847AD8-5C5B-49E5-8CD6-6C6E0BFE4450}"/>
              </a:ext>
            </a:extLst>
          </p:cNvPr>
          <p:cNvSpPr/>
          <p:nvPr/>
        </p:nvSpPr>
        <p:spPr>
          <a:xfrm>
            <a:off x="1524001" y="3987879"/>
            <a:ext cx="2406314" cy="399637"/>
          </a:xfrm>
          <a:prstGeom prst="rect">
            <a:avLst/>
          </a:prstGeom>
        </p:spPr>
        <p:txBody>
          <a:bodyPr wrap="square">
            <a:spAutoFit/>
          </a:bodyPr>
          <a:lstStyle/>
          <a:p>
            <a:r>
              <a:rPr lang="en-IN" sz="2000" b="1" u="sng" dirty="0"/>
              <a:t>Using -v option</a:t>
            </a:r>
          </a:p>
        </p:txBody>
      </p:sp>
      <p:sp>
        <p:nvSpPr>
          <p:cNvPr id="12" name="Rectangle 4">
            <a:extLst>
              <a:ext uri="{FF2B5EF4-FFF2-40B4-BE49-F238E27FC236}">
                <a16:creationId xmlns:a16="http://schemas.microsoft.com/office/drawing/2014/main" id="{4EDFC58D-0BDC-4B8D-B591-8D26D90A57DC}"/>
              </a:ext>
            </a:extLst>
          </p:cNvPr>
          <p:cNvSpPr>
            <a:spLocks noChangeArrowheads="1"/>
          </p:cNvSpPr>
          <p:nvPr/>
        </p:nvSpPr>
        <p:spPr bwMode="auto">
          <a:xfrm>
            <a:off x="1307432" y="5385968"/>
            <a:ext cx="3282950" cy="74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IN" dirty="0"/>
              <a:t>$ docker volume ls</a:t>
            </a:r>
          </a:p>
          <a:p>
            <a:pPr lvl="0"/>
            <a:r>
              <a:rPr kumimoji="0" lang="en-IN" altLang="en-US" b="0" i="0" u="none" strike="noStrike" cap="none" normalizeH="0" baseline="0" dirty="0">
                <a:ln>
                  <a:noFill/>
                </a:ln>
                <a:solidFill>
                  <a:schemeClr val="tx1"/>
                </a:solidFill>
                <a:effectLst/>
                <a:latin typeface="Arial" panose="020B0604020202020204" pitchFamily="34" charset="0"/>
              </a:rPr>
              <a:t>$ docker volume ins</a:t>
            </a:r>
            <a:r>
              <a:rPr lang="en-IN" altLang="en-US" dirty="0"/>
              <a:t>pect myvol2</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91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000" b="1" dirty="0"/>
              <a:t>Store data in Volume</a:t>
            </a:r>
          </a:p>
        </p:txBody>
      </p:sp>
      <p:sp>
        <p:nvSpPr>
          <p:cNvPr id="9" name="Rectangle 4">
            <a:extLst>
              <a:ext uri="{FF2B5EF4-FFF2-40B4-BE49-F238E27FC236}">
                <a16:creationId xmlns:a16="http://schemas.microsoft.com/office/drawing/2014/main" id="{38694BDE-23C3-417A-B33F-0DFE0F00211E}"/>
              </a:ext>
            </a:extLst>
          </p:cNvPr>
          <p:cNvSpPr>
            <a:spLocks noChangeArrowheads="1"/>
          </p:cNvSpPr>
          <p:nvPr/>
        </p:nvSpPr>
        <p:spPr bwMode="auto">
          <a:xfrm>
            <a:off x="1359569" y="1407238"/>
            <a:ext cx="8482263" cy="437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IN" sz="1600" dirty="0"/>
              <a:t>$ docker </a:t>
            </a:r>
            <a:r>
              <a:rPr lang="en-IN" sz="1600" dirty="0" err="1"/>
              <a:t>ps</a:t>
            </a:r>
            <a:endParaRPr lang="en-IN" sz="1600" dirty="0"/>
          </a:p>
          <a:p>
            <a:pPr lvl="0"/>
            <a:r>
              <a:rPr kumimoji="0" lang="en-IN" altLang="en-US" sz="1600" b="0" i="0" u="none" strike="noStrike" cap="none" normalizeH="0" baseline="0" dirty="0">
                <a:ln>
                  <a:noFill/>
                </a:ln>
                <a:solidFill>
                  <a:srgbClr val="33444C"/>
                </a:solidFill>
                <a:effectLst/>
                <a:latin typeface="Open Sans"/>
              </a:rPr>
              <a:t>$ docker start &lt;container id</a:t>
            </a:r>
            <a:r>
              <a:rPr lang="en-IN" altLang="en-US" sz="1600" dirty="0">
                <a:solidFill>
                  <a:srgbClr val="33444C"/>
                </a:solidFill>
                <a:latin typeface="Open Sans"/>
              </a:rPr>
              <a:t>&gt;</a:t>
            </a:r>
          </a:p>
          <a:p>
            <a:pPr lvl="0"/>
            <a:r>
              <a:rPr kumimoji="0" lang="en-IN" altLang="en-US" sz="1600" b="0" i="0" u="none" strike="noStrike" cap="none" normalizeH="0" baseline="0" dirty="0">
                <a:ln>
                  <a:noFill/>
                </a:ln>
                <a:solidFill>
                  <a:srgbClr val="33444C"/>
                </a:solidFill>
                <a:effectLst/>
                <a:latin typeface="Open Sans"/>
              </a:rPr>
              <a:t>$ docker exec –it &lt;container id&gt; /bin/bash</a:t>
            </a:r>
          </a:p>
          <a:p>
            <a:pPr lvl="0"/>
            <a:endParaRPr kumimoji="0" lang="en-US" altLang="en-US" sz="1600" b="0" i="0" u="none" strike="noStrike" cap="none" normalizeH="0" baseline="0" dirty="0">
              <a:ln>
                <a:noFill/>
              </a:ln>
              <a:solidFill>
                <a:srgbClr val="33444C"/>
              </a:solidFill>
              <a:effectLst/>
              <a:latin typeface="Open Sans"/>
            </a:endParaRPr>
          </a:p>
          <a:p>
            <a:pPr lvl="0"/>
            <a:r>
              <a:rPr lang="en-US" altLang="en-US" sz="1600" dirty="0">
                <a:solidFill>
                  <a:srgbClr val="33444C"/>
                </a:solidFill>
                <a:latin typeface="Open Sans"/>
              </a:rPr>
              <a:t>#logged-into container now</a:t>
            </a:r>
          </a:p>
          <a:p>
            <a:pPr lvl="0"/>
            <a:r>
              <a:rPr kumimoji="0" lang="en-US" altLang="en-US" sz="1600" b="0" i="0" u="none" strike="noStrike" cap="none" normalizeH="0" baseline="0" dirty="0">
                <a:ln>
                  <a:noFill/>
                </a:ln>
                <a:solidFill>
                  <a:srgbClr val="33444C"/>
                </a:solidFill>
                <a:effectLst/>
                <a:latin typeface="Open Sans"/>
              </a:rPr>
              <a:t>$ ls /app      #should be empty</a:t>
            </a:r>
          </a:p>
          <a:p>
            <a:pPr lvl="0"/>
            <a:r>
              <a:rPr lang="en-US" altLang="en-US" sz="1600" dirty="0">
                <a:solidFill>
                  <a:srgbClr val="33444C"/>
                </a:solidFill>
                <a:latin typeface="Open Sans"/>
              </a:rPr>
              <a:t>$ cat “this is my file” &gt; test.txt</a:t>
            </a:r>
          </a:p>
          <a:p>
            <a:pPr lvl="0"/>
            <a:r>
              <a:rPr kumimoji="0" lang="en-US" altLang="en-US" sz="1600" b="0" i="0" u="none" strike="noStrike" cap="none" normalizeH="0" baseline="0" dirty="0">
                <a:ln>
                  <a:noFill/>
                </a:ln>
                <a:solidFill>
                  <a:srgbClr val="33444C"/>
                </a:solidFill>
                <a:effectLst/>
                <a:latin typeface="Open Sans"/>
              </a:rPr>
              <a:t>$ ls</a:t>
            </a:r>
          </a:p>
          <a:p>
            <a:pPr lvl="0"/>
            <a:r>
              <a:rPr lang="en-US" altLang="en-US" sz="1600" dirty="0">
                <a:solidFill>
                  <a:srgbClr val="33444C"/>
                </a:solidFill>
                <a:latin typeface="Open Sans"/>
              </a:rPr>
              <a:t>$ exit</a:t>
            </a:r>
          </a:p>
          <a:p>
            <a:pPr lvl="0"/>
            <a:endParaRPr kumimoji="0" lang="en-US" altLang="en-US" sz="1600" b="0" i="0" u="none" strike="noStrike" cap="none" normalizeH="0" baseline="0" dirty="0">
              <a:ln>
                <a:noFill/>
              </a:ln>
              <a:solidFill>
                <a:srgbClr val="33444C"/>
              </a:solidFill>
              <a:effectLst/>
              <a:latin typeface="Open Sans"/>
            </a:endParaRPr>
          </a:p>
          <a:p>
            <a:pPr lvl="0"/>
            <a:r>
              <a:rPr lang="en-US" altLang="en-US" sz="1600" dirty="0">
                <a:solidFill>
                  <a:srgbClr val="33444C"/>
                </a:solidFill>
                <a:latin typeface="Open Sans"/>
              </a:rPr>
              <a:t>$ docker volume inspect myvol2  	#to check mountpoint</a:t>
            </a:r>
          </a:p>
          <a:p>
            <a:pPr lvl="0"/>
            <a:r>
              <a:rPr lang="en-US" altLang="en-US" sz="1600" dirty="0">
                <a:solidFill>
                  <a:srgbClr val="33444C"/>
                </a:solidFill>
                <a:latin typeface="Open Sans"/>
              </a:rPr>
              <a:t>$ ls /var/lib/docker/volumes/myvol2/_data</a:t>
            </a:r>
          </a:p>
          <a:p>
            <a:r>
              <a:rPr lang="en-US" altLang="en-US" sz="1600" dirty="0">
                <a:solidFill>
                  <a:srgbClr val="33444C"/>
                </a:solidFill>
                <a:latin typeface="Open Sans"/>
              </a:rPr>
              <a:t>$ cat ls /var/lib/docker/volumes/myvol2/_data/test.txt</a:t>
            </a:r>
          </a:p>
          <a:p>
            <a:endParaRPr kumimoji="0" lang="en-US" altLang="en-US" sz="1600" b="0" i="0" u="none" strike="noStrike" cap="none" normalizeH="0" baseline="0" dirty="0">
              <a:ln>
                <a:noFill/>
              </a:ln>
              <a:solidFill>
                <a:srgbClr val="33444C"/>
              </a:solidFill>
              <a:effectLst/>
              <a:latin typeface="Open Sans"/>
            </a:endParaRPr>
          </a:p>
          <a:p>
            <a:r>
              <a:rPr lang="en-US" altLang="en-US" sz="1600" dirty="0">
                <a:solidFill>
                  <a:srgbClr val="33444C"/>
                </a:solidFill>
                <a:latin typeface="Open Sans"/>
              </a:rPr>
              <a:t>$ docker stop &lt;container id&gt;</a:t>
            </a:r>
          </a:p>
          <a:p>
            <a:r>
              <a:rPr kumimoji="0" lang="en-US" altLang="en-US" sz="1600" b="0" i="0" u="none" strike="noStrike" cap="none" normalizeH="0" baseline="0" dirty="0">
                <a:ln>
                  <a:noFill/>
                </a:ln>
                <a:solidFill>
                  <a:srgbClr val="33444C"/>
                </a:solidFill>
                <a:effectLst/>
                <a:latin typeface="Open Sans"/>
              </a:rPr>
              <a:t>$ docker rm </a:t>
            </a:r>
            <a:r>
              <a:rPr lang="en-US" altLang="en-US" sz="1600" dirty="0">
                <a:solidFill>
                  <a:srgbClr val="33444C"/>
                </a:solidFill>
                <a:latin typeface="Open Sans"/>
              </a:rPr>
              <a:t>&lt;container id&gt;</a:t>
            </a:r>
          </a:p>
          <a:p>
            <a:r>
              <a:rPr lang="en-US" altLang="en-US" sz="1600" dirty="0">
                <a:solidFill>
                  <a:srgbClr val="33444C"/>
                </a:solidFill>
                <a:latin typeface="Open Sans"/>
              </a:rPr>
              <a:t>$ ls /var/lib/docker/volumes/myvol2/_data      # still data is persistent in volume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87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Hub</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98</a:t>
            </a:fld>
            <a:endParaRPr lang="en-US" dirty="0">
              <a:solidFill>
                <a:srgbClr val="5F5F5F">
                  <a:lumMod val="60000"/>
                  <a:lumOff val="40000"/>
                </a:srgbClr>
              </a:solidFill>
            </a:endParaRPr>
          </a:p>
        </p:txBody>
      </p:sp>
      <p:sp>
        <p:nvSpPr>
          <p:cNvPr id="8" name="Content Placeholder 7"/>
          <p:cNvSpPr>
            <a:spLocks noGrp="1"/>
          </p:cNvSpPr>
          <p:nvPr>
            <p:ph idx="1"/>
          </p:nvPr>
        </p:nvSpPr>
        <p:spPr>
          <a:xfrm>
            <a:off x="531150" y="1524001"/>
            <a:ext cx="8164117" cy="4419600"/>
          </a:xfrm>
        </p:spPr>
        <p:txBody>
          <a:bodyPr/>
          <a:lstStyle/>
          <a:p>
            <a:r>
              <a:rPr lang="en-US" sz="2400" dirty="0"/>
              <a:t>Docker Inc. </a:t>
            </a:r>
          </a:p>
          <a:p>
            <a:pPr lvl="1"/>
            <a:r>
              <a:rPr lang="en-US" sz="2000" dirty="0"/>
              <a:t>Repository</a:t>
            </a:r>
          </a:p>
          <a:p>
            <a:pPr lvl="1"/>
            <a:r>
              <a:rPr lang="en-US" sz="2000" dirty="0"/>
              <a:t>public and private images</a:t>
            </a:r>
          </a:p>
          <a:p>
            <a:pPr lvl="1"/>
            <a:endParaRPr lang="en-US" sz="2000" dirty="0"/>
          </a:p>
          <a:p>
            <a:pPr marL="228600" lvl="1">
              <a:spcBef>
                <a:spcPts val="1200"/>
              </a:spcBef>
              <a:buFont typeface="Arial" panose="020B0604020202020204" pitchFamily="34" charset="0"/>
              <a:buChar char="•"/>
            </a:pPr>
            <a:r>
              <a:rPr lang="en-US" dirty="0"/>
              <a:t>Enables images to be shared and </a:t>
            </a:r>
            <a:br>
              <a:rPr lang="en-US" dirty="0"/>
            </a:br>
            <a:r>
              <a:rPr lang="en-US" dirty="0"/>
              <a:t>moved off the laptop</a:t>
            </a:r>
            <a:endParaRPr lang="en-US" sz="2000" dirty="0"/>
          </a:p>
          <a:p>
            <a:endParaRPr lang="en-US" sz="2400" dirty="0"/>
          </a:p>
          <a:p>
            <a:r>
              <a:rPr lang="en-US" sz="2400" dirty="0"/>
              <a:t>Example usage:</a:t>
            </a:r>
          </a:p>
          <a:p>
            <a:pPr lvl="1"/>
            <a:r>
              <a:rPr lang="en-US" sz="2000" dirty="0"/>
              <a:t>$ docker tag </a:t>
            </a:r>
            <a:r>
              <a:rPr lang="en-US" sz="2000" dirty="0" err="1"/>
              <a:t>docker-whale:latest</a:t>
            </a:r>
            <a:r>
              <a:rPr lang="en-US" sz="2000" dirty="0"/>
              <a:t> username/</a:t>
            </a:r>
            <a:r>
              <a:rPr lang="en-US" sz="2000" dirty="0" err="1"/>
              <a:t>docker-whale:latest</a:t>
            </a:r>
            <a:endParaRPr lang="en-US" sz="2000" dirty="0"/>
          </a:p>
          <a:p>
            <a:pPr lvl="1"/>
            <a:r>
              <a:rPr lang="en-US" sz="2000" dirty="0"/>
              <a:t>$ docker push username/</a:t>
            </a:r>
            <a:r>
              <a:rPr lang="en-US" sz="2000" dirty="0" err="1"/>
              <a:t>docker-whale:latest</a:t>
            </a:r>
            <a:endParaRPr lang="en-US" sz="2000" dirty="0"/>
          </a:p>
          <a:p>
            <a:pPr lvl="1"/>
            <a:r>
              <a:rPr lang="en-US" sz="2000" dirty="0"/>
              <a:t>$ docker pull username/</a:t>
            </a:r>
            <a:r>
              <a:rPr lang="en-US" sz="2000" dirty="0" err="1"/>
              <a:t>docker-whale:latest</a:t>
            </a:r>
            <a:endParaRPr lang="en-US" sz="2000" dirty="0"/>
          </a:p>
          <a:p>
            <a:pPr lvl="1"/>
            <a:endParaRPr lang="en-US" dirty="0"/>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377" y="239466"/>
            <a:ext cx="6805357" cy="4103934"/>
          </a:xfrm>
          <a:prstGeom prst="rect">
            <a:avLst/>
          </a:prstGeom>
        </p:spPr>
      </p:pic>
    </p:spTree>
    <p:extLst>
      <p:ext uri="{BB962C8B-B14F-4D97-AF65-F5344CB8AC3E}">
        <p14:creationId xmlns:p14="http://schemas.microsoft.com/office/powerpoint/2010/main" val="41709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Hub – push </a:t>
            </a:r>
            <a:r>
              <a:rPr lang="en-US" sz="4000" b="1"/>
              <a:t>and pull repo</a:t>
            </a:r>
            <a:endParaRPr lang="en-US" sz="4000" b="1"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99</a:t>
            </a:fld>
            <a:endParaRPr lang="en-US" dirty="0">
              <a:solidFill>
                <a:srgbClr val="5F5F5F">
                  <a:lumMod val="60000"/>
                  <a:lumOff val="40000"/>
                </a:srgbClr>
              </a:solidFill>
            </a:endParaRPr>
          </a:p>
        </p:txBody>
      </p:sp>
      <p:sp>
        <p:nvSpPr>
          <p:cNvPr id="8" name="Content Placeholder 7"/>
          <p:cNvSpPr>
            <a:spLocks noGrp="1"/>
          </p:cNvSpPr>
          <p:nvPr>
            <p:ph idx="1"/>
          </p:nvPr>
        </p:nvSpPr>
        <p:spPr>
          <a:xfrm>
            <a:off x="531150" y="1524000"/>
            <a:ext cx="7674387" cy="4395537"/>
          </a:xfrm>
        </p:spPr>
        <p:txBody>
          <a:bodyPr/>
          <a:lstStyle/>
          <a:p>
            <a:pPr marL="0" indent="0">
              <a:buNone/>
            </a:pPr>
            <a:r>
              <a:rPr lang="en-US" sz="1800" dirty="0"/>
              <a:t>Login to docker hub and create Organization say “</a:t>
            </a:r>
            <a:r>
              <a:rPr lang="en-US" sz="1800" dirty="0" err="1"/>
              <a:t>myprg</a:t>
            </a:r>
            <a:r>
              <a:rPr lang="en-US" sz="1800" dirty="0"/>
              <a:t>”</a:t>
            </a:r>
          </a:p>
          <a:p>
            <a:endParaRPr lang="en-US" sz="1800" dirty="0"/>
          </a:p>
          <a:p>
            <a:r>
              <a:rPr lang="en-US" sz="1800" dirty="0"/>
              <a:t>docker tag static-site:1.0 </a:t>
            </a:r>
            <a:r>
              <a:rPr lang="en-US" sz="1800" dirty="0" err="1"/>
              <a:t>myprg</a:t>
            </a:r>
            <a:r>
              <a:rPr lang="en-US" sz="1800" dirty="0"/>
              <a:t>/static-site:1.0</a:t>
            </a:r>
          </a:p>
          <a:p>
            <a:r>
              <a:rPr lang="en-US" sz="1800" dirty="0"/>
              <a:t>docker tag my-static-site:1.0 </a:t>
            </a:r>
            <a:r>
              <a:rPr lang="en-US" sz="1800" dirty="0" err="1"/>
              <a:t>myprg</a:t>
            </a:r>
            <a:r>
              <a:rPr lang="en-US" sz="1800" dirty="0"/>
              <a:t>/my-static-site:1.0</a:t>
            </a:r>
          </a:p>
          <a:p>
            <a:r>
              <a:rPr lang="en-US" sz="1800" dirty="0"/>
              <a:t>docker push </a:t>
            </a:r>
            <a:r>
              <a:rPr lang="en-US" sz="1800" dirty="0" err="1"/>
              <a:t>myprg</a:t>
            </a:r>
            <a:r>
              <a:rPr lang="en-US" sz="1800" dirty="0"/>
              <a:t>/static-site:1.0</a:t>
            </a:r>
          </a:p>
          <a:p>
            <a:r>
              <a:rPr lang="en-US" sz="1800" dirty="0"/>
              <a:t>docker push </a:t>
            </a:r>
            <a:r>
              <a:rPr lang="en-US" sz="1800" dirty="0" err="1"/>
              <a:t>myprg</a:t>
            </a:r>
            <a:r>
              <a:rPr lang="en-US" sz="1800" dirty="0"/>
              <a:t>/my-static-site:1.0</a:t>
            </a:r>
          </a:p>
          <a:p>
            <a:endParaRPr lang="en-US" sz="1800" dirty="0"/>
          </a:p>
          <a:p>
            <a:pPr marL="0" indent="0">
              <a:buNone/>
            </a:pPr>
            <a:r>
              <a:rPr lang="en-US" sz="1800" dirty="0"/>
              <a:t>Now refresh your docker hub repo</a:t>
            </a:r>
          </a:p>
          <a:p>
            <a:endParaRPr lang="en-US" sz="1800" dirty="0"/>
          </a:p>
          <a:p>
            <a:r>
              <a:rPr lang="en-US" sz="1800" dirty="0"/>
              <a:t>docker pull </a:t>
            </a:r>
            <a:r>
              <a:rPr lang="en-US" sz="1800" dirty="0" err="1"/>
              <a:t>myprg</a:t>
            </a:r>
            <a:r>
              <a:rPr lang="en-US" sz="1800" dirty="0"/>
              <a:t>/static-site:1.0</a:t>
            </a:r>
          </a:p>
          <a:p>
            <a:r>
              <a:rPr lang="en-US" sz="1800" dirty="0"/>
              <a:t>docker pull </a:t>
            </a:r>
            <a:r>
              <a:rPr lang="en-US" sz="1800" dirty="0" err="1"/>
              <a:t>myprg</a:t>
            </a:r>
            <a:r>
              <a:rPr lang="en-US" sz="1800" dirty="0"/>
              <a:t>/my-static-site:1.0</a:t>
            </a:r>
          </a:p>
          <a:p>
            <a:endParaRPr lang="en-US" sz="2400" dirty="0"/>
          </a:p>
          <a:p>
            <a:endParaRPr lang="en-US" sz="2400" dirty="0"/>
          </a:p>
          <a:p>
            <a:endParaRPr lang="en-US" sz="2400" dirty="0"/>
          </a:p>
          <a:p>
            <a:endParaRPr lang="en-US" sz="2000" dirty="0"/>
          </a:p>
          <a:p>
            <a:pPr lvl="1"/>
            <a:endParaRPr lang="en-US" dirty="0"/>
          </a:p>
          <a:p>
            <a:pPr lvl="1"/>
            <a:endParaRPr lang="en-US" dirty="0"/>
          </a:p>
        </p:txBody>
      </p:sp>
    </p:spTree>
    <p:extLst>
      <p:ext uri="{BB962C8B-B14F-4D97-AF65-F5344CB8AC3E}">
        <p14:creationId xmlns:p14="http://schemas.microsoft.com/office/powerpoint/2010/main" val="399730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22386</TotalTime>
  <Words>3346</Words>
  <Application>Microsoft Office PowerPoint</Application>
  <PresentationFormat>Custom</PresentationFormat>
  <Paragraphs>797</Paragraphs>
  <Slides>104</Slides>
  <Notes>57</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104</vt:i4>
      </vt:variant>
    </vt:vector>
  </HeadingPairs>
  <TitlesOfParts>
    <vt:vector size="119" baseType="lpstr">
      <vt:lpstr>-apple-system</vt:lpstr>
      <vt:lpstr>Arial</vt:lpstr>
      <vt:lpstr>Arial Unicode MS</vt:lpstr>
      <vt:lpstr>Calibri</vt:lpstr>
      <vt:lpstr>Courier New</vt:lpstr>
      <vt:lpstr>Droid Serif</vt:lpstr>
      <vt:lpstr>Inconsolata</vt:lpstr>
      <vt:lpstr>inherit</vt:lpstr>
      <vt:lpstr>Menlo</vt:lpstr>
      <vt:lpstr>Open Sans</vt:lpstr>
      <vt:lpstr>Open Sans</vt:lpstr>
      <vt:lpstr>Symbol</vt:lpstr>
      <vt:lpstr>Tahoma</vt:lpstr>
      <vt:lpstr>Times New Roman</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and Multi-Dimensional Evolution of Computing</vt:lpstr>
      <vt:lpstr>Virtualization</vt:lpstr>
      <vt:lpstr>Virtual Machines vs. Containers - Architecture</vt:lpstr>
      <vt:lpstr>Virtual Machines vs. Containers – Key differences </vt:lpstr>
      <vt:lpstr>Virtual Machines vs. Containers - Size </vt:lpstr>
      <vt:lpstr>What is Docker?</vt:lpstr>
      <vt:lpstr>PowerPoint Presentation</vt:lpstr>
      <vt:lpstr>Basic Architecture</vt:lpstr>
      <vt:lpstr>Docker Architecture</vt:lpstr>
      <vt:lpstr>Docker Engine</vt:lpstr>
      <vt:lpstr>Docker Images</vt:lpstr>
      <vt:lpstr>Docker Image vs Container</vt:lpstr>
      <vt:lpstr>Analogy with Object oriented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Lab1</vt:lpstr>
      <vt:lpstr>Docker Install</vt:lpstr>
      <vt:lpstr>Docker CLI – Common / useful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more options to run a container</vt:lpstr>
      <vt:lpstr>PowerPoint Presentation</vt:lpstr>
      <vt:lpstr>Docker Container Lifecycle</vt:lpstr>
      <vt:lpstr>Build Docker Images - Dockerfile</vt:lpstr>
      <vt:lpstr>Docker Flow</vt:lpstr>
      <vt:lpstr>Dockerfile</vt:lpstr>
      <vt:lpstr>Writing our first Dockerfile</vt:lpstr>
      <vt:lpstr>Building Dockerfile</vt:lpstr>
      <vt:lpstr>Dockerfile build output</vt:lpstr>
      <vt:lpstr>Dockerfile build output – sending build context to Docker Daemon </vt:lpstr>
      <vt:lpstr>Dockerfile build output – execution steps</vt:lpstr>
      <vt:lpstr>The cashing system</vt:lpstr>
      <vt:lpstr>Running the image</vt:lpstr>
      <vt:lpstr>Viewing image history</vt:lpstr>
      <vt:lpstr>Introducing JSON syntax</vt:lpstr>
      <vt:lpstr>Using JSON syntax in Dockerfile</vt:lpstr>
      <vt:lpstr>When to use JSON syntax and string syntax</vt:lpstr>
      <vt:lpstr>Dockerfile – CMD and ENTRYPOINT</vt:lpstr>
      <vt:lpstr>Dockerfile with CMD</vt:lpstr>
      <vt:lpstr>Build and test our image</vt:lpstr>
      <vt:lpstr>Dockerfile with CMD and ENTRYPOINT</vt:lpstr>
      <vt:lpstr>Build and test our image</vt:lpstr>
      <vt:lpstr>Overriding ENTRYPOINT</vt:lpstr>
      <vt:lpstr>Lab2</vt:lpstr>
      <vt:lpstr>Containerizing an application using dockerfile </vt:lpstr>
      <vt:lpstr>Use Cases</vt:lpstr>
      <vt:lpstr>Excellent Use Cases for Containers</vt:lpstr>
      <vt:lpstr>Docker Compose</vt:lpstr>
      <vt:lpstr>Deploy application using Docker Compose</vt:lpstr>
      <vt:lpstr>Lab3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Hub</vt:lpstr>
      <vt:lpstr>Docker Hub – push and pull repo</vt:lpstr>
      <vt:lpstr>Docker Swarm</vt:lpstr>
      <vt:lpstr>Docker Swarm Architecture</vt:lpstr>
      <vt:lpstr>Docker Swarm Architecture – detailed workflow</vt:lpstr>
      <vt:lpstr>Docker Swarm vs Kubernetes</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Puneet Kumar Bhatia</cp:lastModifiedBy>
  <cp:revision>1199</cp:revision>
  <cp:lastPrinted>2014-07-16T02:22:57Z</cp:lastPrinted>
  <dcterms:created xsi:type="dcterms:W3CDTF">2014-04-23T00:57:37Z</dcterms:created>
  <dcterms:modified xsi:type="dcterms:W3CDTF">2020-02-20T10:57:17Z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MSIP_Label_455b24b8-e69b-4583-bfd0-d64b5cee0119_Enabled">
    <vt:lpwstr>True</vt:lpwstr>
  </property>
  <property fmtid="{D5CDD505-2E9C-101B-9397-08002B2CF9AE}" pid="6" name="MSIP_Label_455b24b8-e69b-4583-bfd0-d64b5cee0119_SiteId">
    <vt:lpwstr>05d75c05-fa1a-42e7-9cf1-eb416c396f2d</vt:lpwstr>
  </property>
  <property fmtid="{D5CDD505-2E9C-101B-9397-08002B2CF9AE}" pid="7" name="MSIP_Label_455b24b8-e69b-4583-bfd0-d64b5cee0119_Owner">
    <vt:lpwstr>puneetkumar.bhatia@maersk.com</vt:lpwstr>
  </property>
  <property fmtid="{D5CDD505-2E9C-101B-9397-08002B2CF9AE}" pid="8" name="MSIP_Label_455b24b8-e69b-4583-bfd0-d64b5cee0119_SetDate">
    <vt:lpwstr>2020-02-04T08:19:13.0838177Z</vt:lpwstr>
  </property>
  <property fmtid="{D5CDD505-2E9C-101B-9397-08002B2CF9AE}" pid="9" name="MSIP_Label_455b24b8-e69b-4583-bfd0-d64b5cee0119_Name">
    <vt:lpwstr>Public</vt:lpwstr>
  </property>
  <property fmtid="{D5CDD505-2E9C-101B-9397-08002B2CF9AE}" pid="10" name="MSIP_Label_455b24b8-e69b-4583-bfd0-d64b5cee0119_Application">
    <vt:lpwstr>Microsoft Azure Information Protection</vt:lpwstr>
  </property>
  <property fmtid="{D5CDD505-2E9C-101B-9397-08002B2CF9AE}" pid="11" name="MSIP_Label_455b24b8-e69b-4583-bfd0-d64b5cee0119_ActionId">
    <vt:lpwstr>eb1fd8ed-9700-444b-bcd2-6847470d60a8</vt:lpwstr>
  </property>
  <property fmtid="{D5CDD505-2E9C-101B-9397-08002B2CF9AE}" pid="12" name="MSIP_Label_455b24b8-e69b-4583-bfd0-d64b5cee0119_Extended_MSFT_Method">
    <vt:lpwstr>Manual</vt:lpwstr>
  </property>
  <property fmtid="{D5CDD505-2E9C-101B-9397-08002B2CF9AE}" pid="13" name="Sensitivity">
    <vt:lpwstr>Public</vt:lpwstr>
  </property>
</Properties>
</file>